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65" r:id="rId3"/>
    <p:sldId id="266" r:id="rId4"/>
    <p:sldId id="371" r:id="rId5"/>
    <p:sldId id="372" r:id="rId6"/>
    <p:sldId id="398" r:id="rId7"/>
    <p:sldId id="399" r:id="rId8"/>
    <p:sldId id="400" r:id="rId9"/>
    <p:sldId id="268" r:id="rId10"/>
    <p:sldId id="270" r:id="rId11"/>
    <p:sldId id="373" r:id="rId12"/>
    <p:sldId id="374" r:id="rId13"/>
    <p:sldId id="340" r:id="rId14"/>
    <p:sldId id="375" r:id="rId15"/>
    <p:sldId id="295" r:id="rId16"/>
    <p:sldId id="269" r:id="rId17"/>
    <p:sldId id="258" r:id="rId18"/>
    <p:sldId id="341" r:id="rId19"/>
    <p:sldId id="285" r:id="rId20"/>
    <p:sldId id="376" r:id="rId21"/>
    <p:sldId id="377" r:id="rId22"/>
    <p:sldId id="378" r:id="rId23"/>
    <p:sldId id="379" r:id="rId24"/>
    <p:sldId id="380" r:id="rId25"/>
    <p:sldId id="381" r:id="rId26"/>
    <p:sldId id="342" r:id="rId27"/>
    <p:sldId id="356" r:id="rId28"/>
    <p:sldId id="354" r:id="rId29"/>
    <p:sldId id="355" r:id="rId30"/>
    <p:sldId id="357" r:id="rId31"/>
    <p:sldId id="358" r:id="rId32"/>
    <p:sldId id="352" r:id="rId33"/>
    <p:sldId id="274" r:id="rId34"/>
    <p:sldId id="275" r:id="rId35"/>
    <p:sldId id="289" r:id="rId36"/>
    <p:sldId id="290" r:id="rId37"/>
    <p:sldId id="382" r:id="rId38"/>
    <p:sldId id="297" r:id="rId39"/>
    <p:sldId id="365" r:id="rId40"/>
    <p:sldId id="366" r:id="rId41"/>
    <p:sldId id="417" r:id="rId42"/>
    <p:sldId id="308" r:id="rId43"/>
    <p:sldId id="385" r:id="rId44"/>
    <p:sldId id="384" r:id="rId45"/>
    <p:sldId id="401" r:id="rId46"/>
    <p:sldId id="402" r:id="rId47"/>
    <p:sldId id="403" r:id="rId48"/>
    <p:sldId id="386" r:id="rId49"/>
    <p:sldId id="279" r:id="rId50"/>
    <p:sldId id="359" r:id="rId51"/>
    <p:sldId id="387" r:id="rId52"/>
    <p:sldId id="388" r:id="rId53"/>
    <p:sldId id="287" r:id="rId54"/>
    <p:sldId id="311" r:id="rId55"/>
    <p:sldId id="337" r:id="rId56"/>
    <p:sldId id="328" r:id="rId57"/>
    <p:sldId id="389" r:id="rId58"/>
    <p:sldId id="331" r:id="rId59"/>
    <p:sldId id="406" r:id="rId60"/>
    <p:sldId id="394" r:id="rId61"/>
    <p:sldId id="408" r:id="rId62"/>
    <p:sldId id="407" r:id="rId63"/>
    <p:sldId id="395" r:id="rId64"/>
    <p:sldId id="396" r:id="rId65"/>
    <p:sldId id="397" r:id="rId66"/>
    <p:sldId id="332" r:id="rId67"/>
    <p:sldId id="418" r:id="rId68"/>
    <p:sldId id="333" r:id="rId69"/>
    <p:sldId id="314" r:id="rId70"/>
    <p:sldId id="405" r:id="rId71"/>
    <p:sldId id="292" r:id="rId72"/>
    <p:sldId id="293" r:id="rId73"/>
    <p:sldId id="294" r:id="rId74"/>
    <p:sldId id="305" r:id="rId75"/>
    <p:sldId id="383" r:id="rId76"/>
    <p:sldId id="306" r:id="rId77"/>
    <p:sldId id="307" r:id="rId78"/>
    <p:sldId id="404" r:id="rId79"/>
    <p:sldId id="313" r:id="rId80"/>
    <p:sldId id="315" r:id="rId81"/>
    <p:sldId id="317" r:id="rId82"/>
    <p:sldId id="409" r:id="rId83"/>
    <p:sldId id="391" r:id="rId84"/>
    <p:sldId id="419" r:id="rId85"/>
    <p:sldId id="420" r:id="rId86"/>
    <p:sldId id="392" r:id="rId87"/>
    <p:sldId id="393" r:id="rId88"/>
    <p:sldId id="349" r:id="rId89"/>
    <p:sldId id="410" r:id="rId90"/>
    <p:sldId id="411" r:id="rId91"/>
    <p:sldId id="321" r:id="rId92"/>
    <p:sldId id="323" r:id="rId93"/>
    <p:sldId id="412" r:id="rId94"/>
    <p:sldId id="351" r:id="rId95"/>
    <p:sldId id="413" r:id="rId96"/>
    <p:sldId id="414" r:id="rId97"/>
    <p:sldId id="415" r:id="rId98"/>
    <p:sldId id="416" r:id="rId99"/>
    <p:sldId id="326" r:id="rId100"/>
    <p:sldId id="350" r:id="rId101"/>
    <p:sldId id="264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mbria" panose="02040503050406030204" pitchFamily="18" charset="0"/>
      <p:regular r:id="rId109"/>
      <p:bold r:id="rId110"/>
      <p:italic r:id="rId111"/>
      <p:boldItalic r:id="rId112"/>
    </p:embeddedFont>
    <p:embeddedFont>
      <p:font typeface="Cambria Math" panose="02040503050406030204" pitchFamily="18" charset="0"/>
      <p:regular r:id="rId113"/>
    </p:embeddedFont>
    <p:embeddedFont>
      <p:font typeface="Roboto Condensed" panose="02000000000000000000" pitchFamily="2" charset="0"/>
      <p:regular r:id="rId114"/>
      <p:bold r:id="rId115"/>
      <p:italic r:id="rId116"/>
      <p:boldItalic r:id="rId117"/>
    </p:embeddedFont>
    <p:embeddedFont>
      <p:font typeface="Roboto Condensed Light" panose="02000000000000000000" pitchFamily="2" charset="0"/>
      <p:regular r:id="rId118"/>
      <p:italic r:id="rId119"/>
    </p:embeddedFont>
    <p:embeddedFont>
      <p:font typeface="Wingdings 3" panose="05040102010807070707" pitchFamily="18" charset="2"/>
      <p:regular r:id="rId1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QmLyRdi40XPI4bZ0sFQsA==" hashData="AOUyOmzJljFwaYLrVWiP75UqKu0lGuFcqXZQ28whspz/St8C9Z+RjNVFwRjCp591Q/Ebfgk6s1pSncJrgg/mFg=="/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A4B6"/>
    <a:srgbClr val="9DC55B"/>
    <a:srgbClr val="607D8B"/>
    <a:srgbClr val="0690DF"/>
    <a:srgbClr val="D10233"/>
    <a:srgbClr val="301B92"/>
    <a:srgbClr val="D81A60"/>
    <a:srgbClr val="ED524F"/>
    <a:srgbClr val="673BB7"/>
    <a:srgbClr val="B71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55" autoAdjust="0"/>
    <p:restoredTop sz="93447" autoAdjust="0"/>
  </p:normalViewPr>
  <p:slideViewPr>
    <p:cSldViewPr snapToGrid="0">
      <p:cViewPr varScale="1">
        <p:scale>
          <a:sx n="57" d="100"/>
          <a:sy n="57" d="100"/>
        </p:scale>
        <p:origin x="666" y="60"/>
      </p:cViewPr>
      <p:guideLst>
        <p:guide orient="horz" pos="2130"/>
        <p:guide pos="3840"/>
      </p:guideLst>
    </p:cSldViewPr>
  </p:slideViewPr>
  <p:outlineViewPr>
    <p:cViewPr>
      <p:scale>
        <a:sx n="33" d="100"/>
        <a:sy n="33" d="100"/>
      </p:scale>
      <p:origin x="0" y="168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3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0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Method:1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76258" y="6604000"/>
            <a:ext cx="4239482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#2101HS302(DM)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Group Theory</a:t>
            </a:r>
          </a:p>
        </p:txBody>
      </p:sp>
    </p:spTree>
    <p:extLst>
      <p:ext uri="{BB962C8B-B14F-4D97-AF65-F5344CB8AC3E}">
        <p14:creationId xmlns:p14="http://schemas.microsoft.com/office/powerpoint/2010/main" val="130694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797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67" y="2014727"/>
            <a:ext cx="3452719" cy="31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#2101HS302(DM)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Group Theory</a:t>
            </a:r>
          </a:p>
        </p:txBody>
      </p:sp>
    </p:spTree>
    <p:extLst>
      <p:ext uri="{BB962C8B-B14F-4D97-AF65-F5344CB8AC3E}">
        <p14:creationId xmlns:p14="http://schemas.microsoft.com/office/powerpoint/2010/main" val="529939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#2101HS302(DM)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Group Theory</a:t>
            </a:r>
          </a:p>
        </p:txBody>
      </p:sp>
    </p:spTree>
    <p:extLst>
      <p:ext uri="{BB962C8B-B14F-4D97-AF65-F5344CB8AC3E}">
        <p14:creationId xmlns:p14="http://schemas.microsoft.com/office/powerpoint/2010/main" val="338578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#2101HS302(DM)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Group Theory</a:t>
            </a:r>
          </a:p>
        </p:txBody>
      </p:sp>
    </p:spTree>
    <p:extLst>
      <p:ext uri="{BB962C8B-B14F-4D97-AF65-F5344CB8AC3E}">
        <p14:creationId xmlns:p14="http://schemas.microsoft.com/office/powerpoint/2010/main" val="418528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#2101HS302(DM)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Group Theory</a:t>
            </a:r>
          </a:p>
        </p:txBody>
      </p:sp>
    </p:spTree>
    <p:extLst>
      <p:ext uri="{BB962C8B-B14F-4D97-AF65-F5344CB8AC3E}">
        <p14:creationId xmlns:p14="http://schemas.microsoft.com/office/powerpoint/2010/main" val="187983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31179" y="6000405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Darshan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R. Pipaliya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#2301HS101 (Mathematics – I)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Differential Calculus-II</a:t>
            </a:r>
          </a:p>
        </p:txBody>
      </p:sp>
    </p:spTree>
    <p:extLst>
      <p:ext uri="{BB962C8B-B14F-4D97-AF65-F5344CB8AC3E}">
        <p14:creationId xmlns:p14="http://schemas.microsoft.com/office/powerpoint/2010/main" val="362067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77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684" r:id="rId18"/>
    <p:sldLayoutId id="2147483711" r:id="rId19"/>
    <p:sldLayoutId id="214748371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0.png"/><Relationship Id="rId3" Type="http://schemas.openxmlformats.org/officeDocument/2006/relationships/image" Target="../media/image4890.png"/><Relationship Id="rId7" Type="http://schemas.openxmlformats.org/officeDocument/2006/relationships/image" Target="../media/image4940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0.png"/><Relationship Id="rId5" Type="http://schemas.openxmlformats.org/officeDocument/2006/relationships/image" Target="../media/image4920.png"/><Relationship Id="rId4" Type="http://schemas.openxmlformats.org/officeDocument/2006/relationships/image" Target="../media/image4911.png"/><Relationship Id="rId9" Type="http://schemas.openxmlformats.org/officeDocument/2006/relationships/image" Target="../media/image49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13" Type="http://schemas.openxmlformats.org/officeDocument/2006/relationships/image" Target="../media/image4210.png"/><Relationship Id="rId18" Type="http://schemas.openxmlformats.org/officeDocument/2006/relationships/image" Target="../media/image4710.png"/><Relationship Id="rId26" Type="http://schemas.openxmlformats.org/officeDocument/2006/relationships/image" Target="../media/image55.png"/><Relationship Id="rId3" Type="http://schemas.openxmlformats.org/officeDocument/2006/relationships/image" Target="../media/image3210.png"/><Relationship Id="rId21" Type="http://schemas.openxmlformats.org/officeDocument/2006/relationships/image" Target="../media/image5010.png"/><Relationship Id="rId7" Type="http://schemas.openxmlformats.org/officeDocument/2006/relationships/image" Target="../media/image3610.png"/><Relationship Id="rId12" Type="http://schemas.openxmlformats.org/officeDocument/2006/relationships/image" Target="../media/image4110.png"/><Relationship Id="rId17" Type="http://schemas.openxmlformats.org/officeDocument/2006/relationships/image" Target="../media/image4610.png"/><Relationship Id="rId25" Type="http://schemas.openxmlformats.org/officeDocument/2006/relationships/image" Target="../media/image540.png"/><Relationship Id="rId2" Type="http://schemas.openxmlformats.org/officeDocument/2006/relationships/image" Target="../media/image3110.png"/><Relationship Id="rId16" Type="http://schemas.openxmlformats.org/officeDocument/2006/relationships/image" Target="../media/image4510.png"/><Relationship Id="rId20" Type="http://schemas.openxmlformats.org/officeDocument/2006/relationships/image" Target="../media/image4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11" Type="http://schemas.openxmlformats.org/officeDocument/2006/relationships/image" Target="../media/image4010.png"/><Relationship Id="rId24" Type="http://schemas.openxmlformats.org/officeDocument/2006/relationships/image" Target="../media/image530.png"/><Relationship Id="rId5" Type="http://schemas.openxmlformats.org/officeDocument/2006/relationships/image" Target="../media/image3410.png"/><Relationship Id="rId15" Type="http://schemas.openxmlformats.org/officeDocument/2006/relationships/image" Target="../media/image4410.png"/><Relationship Id="rId23" Type="http://schemas.openxmlformats.org/officeDocument/2006/relationships/image" Target="../media/image525.png"/><Relationship Id="rId10" Type="http://schemas.openxmlformats.org/officeDocument/2006/relationships/image" Target="../media/image3910.png"/><Relationship Id="rId19" Type="http://schemas.openxmlformats.org/officeDocument/2006/relationships/image" Target="../media/image4810.png"/><Relationship Id="rId4" Type="http://schemas.openxmlformats.org/officeDocument/2006/relationships/image" Target="../media/image3310.png"/><Relationship Id="rId9" Type="http://schemas.openxmlformats.org/officeDocument/2006/relationships/image" Target="../media/image3811.png"/><Relationship Id="rId14" Type="http://schemas.openxmlformats.org/officeDocument/2006/relationships/image" Target="../media/image4310.png"/><Relationship Id="rId22" Type="http://schemas.openxmlformats.org/officeDocument/2006/relationships/image" Target="../media/image5110.png"/><Relationship Id="rId27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310.png"/><Relationship Id="rId18" Type="http://schemas.openxmlformats.org/officeDocument/2006/relationships/image" Target="../media/image4810.png"/><Relationship Id="rId26" Type="http://schemas.openxmlformats.org/officeDocument/2006/relationships/image" Target="../media/image67.png"/><Relationship Id="rId3" Type="http://schemas.openxmlformats.org/officeDocument/2006/relationships/image" Target="../media/image3210.png"/><Relationship Id="rId21" Type="http://schemas.openxmlformats.org/officeDocument/2006/relationships/image" Target="../media/image62.png"/><Relationship Id="rId7" Type="http://schemas.openxmlformats.org/officeDocument/2006/relationships/image" Target="../media/image3610.png"/><Relationship Id="rId12" Type="http://schemas.openxmlformats.org/officeDocument/2006/relationships/image" Target="../media/image4210.png"/><Relationship Id="rId17" Type="http://schemas.openxmlformats.org/officeDocument/2006/relationships/image" Target="../media/image4710.png"/><Relationship Id="rId25" Type="http://schemas.openxmlformats.org/officeDocument/2006/relationships/image" Target="../media/image66.png"/><Relationship Id="rId2" Type="http://schemas.openxmlformats.org/officeDocument/2006/relationships/image" Target="../media/image3110.png"/><Relationship Id="rId16" Type="http://schemas.openxmlformats.org/officeDocument/2006/relationships/image" Target="../media/image461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110.png"/><Relationship Id="rId24" Type="http://schemas.openxmlformats.org/officeDocument/2006/relationships/image" Target="../media/image65.png"/><Relationship Id="rId5" Type="http://schemas.openxmlformats.org/officeDocument/2006/relationships/image" Target="../media/image3410.png"/><Relationship Id="rId15" Type="http://schemas.openxmlformats.org/officeDocument/2006/relationships/image" Target="../media/image4510.png"/><Relationship Id="rId23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0.png"/><Relationship Id="rId4" Type="http://schemas.openxmlformats.org/officeDocument/2006/relationships/image" Target="../media/image3310.png"/><Relationship Id="rId9" Type="http://schemas.openxmlformats.org/officeDocument/2006/relationships/image" Target="../media/image3910.png"/><Relationship Id="rId14" Type="http://schemas.openxmlformats.org/officeDocument/2006/relationships/image" Target="../media/image4410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10.png"/><Relationship Id="rId3" Type="http://schemas.openxmlformats.org/officeDocument/2006/relationships/image" Target="../media/image850.png"/><Relationship Id="rId63" Type="http://schemas.openxmlformats.org/officeDocument/2006/relationships/image" Target="../media/image89.png"/><Relationship Id="rId59" Type="http://schemas.openxmlformats.org/officeDocument/2006/relationships/image" Target="../media/image88.png"/><Relationship Id="rId2" Type="http://schemas.openxmlformats.org/officeDocument/2006/relationships/image" Target="../media/image85.png"/><Relationship Id="rId6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58" Type="http://schemas.openxmlformats.org/officeDocument/2006/relationships/image" Target="../media/image432.png"/><Relationship Id="rId57" Type="http://schemas.openxmlformats.org/officeDocument/2006/relationships/image" Target="../media/image87.png"/><Relationship Id="rId61" Type="http://schemas.openxmlformats.org/officeDocument/2006/relationships/image" Target="../media/image435.png"/><Relationship Id="rId60" Type="http://schemas.openxmlformats.org/officeDocument/2006/relationships/image" Target="../media/image882.png"/><Relationship Id="rId4" Type="http://schemas.openxmlformats.org/officeDocument/2006/relationships/image" Target="../media/image86.png"/><Relationship Id="rId56" Type="http://schemas.openxmlformats.org/officeDocument/2006/relationships/image" Target="../media/image4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0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1160.png"/><Relationship Id="rId7" Type="http://schemas.openxmlformats.org/officeDocument/2006/relationships/image" Target="../media/image120.png"/><Relationship Id="rId12" Type="http://schemas.openxmlformats.org/officeDocument/2006/relationships/image" Target="../media/image123.png"/><Relationship Id="rId2" Type="http://schemas.openxmlformats.org/officeDocument/2006/relationships/image" Target="../media/image116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09.png"/><Relationship Id="rId5" Type="http://schemas.openxmlformats.org/officeDocument/2006/relationships/image" Target="../media/image118.png"/><Relationship Id="rId15" Type="http://schemas.openxmlformats.org/officeDocument/2006/relationships/image" Target="../media/image126.png"/><Relationship Id="rId10" Type="http://schemas.openxmlformats.org/officeDocument/2006/relationships/image" Target="../media/image10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78.png"/><Relationship Id="rId3" Type="http://schemas.openxmlformats.org/officeDocument/2006/relationships/image" Target="../media/image1310.png"/><Relationship Id="rId21" Type="http://schemas.openxmlformats.org/officeDocument/2006/relationships/image" Target="../media/image135.png"/><Relationship Id="rId17" Type="http://schemas.openxmlformats.org/officeDocument/2006/relationships/image" Target="../media/image477.png"/><Relationship Id="rId2" Type="http://schemas.openxmlformats.org/officeDocument/2006/relationships/image" Target="../media/image131.png"/><Relationship Id="rId16" Type="http://schemas.openxmlformats.org/officeDocument/2006/relationships/image" Target="../media/image476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75.png"/><Relationship Id="rId23" Type="http://schemas.openxmlformats.org/officeDocument/2006/relationships/image" Target="../media/image136.png"/><Relationship Id="rId19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1" Type="http://schemas.openxmlformats.org/officeDocument/2006/relationships/image" Target="../media/image143.png"/><Relationship Id="rId2" Type="http://schemas.openxmlformats.org/officeDocument/2006/relationships/image" Target="../media/image139.png"/><Relationship Id="rId20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7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51" Type="http://schemas.openxmlformats.org/officeDocument/2006/relationships/image" Target="../media/image405.png"/><Relationship Id="rId39" Type="http://schemas.openxmlformats.org/officeDocument/2006/relationships/image" Target="../media/image347.png"/><Relationship Id="rId42" Type="http://schemas.openxmlformats.org/officeDocument/2006/relationships/image" Target="../media/image369.png"/><Relationship Id="rId47" Type="http://schemas.openxmlformats.org/officeDocument/2006/relationships/image" Target="../media/image152.png"/><Relationship Id="rId50" Type="http://schemas.openxmlformats.org/officeDocument/2006/relationships/image" Target="../media/image404.png"/><Relationship Id="rId46" Type="http://schemas.openxmlformats.org/officeDocument/2006/relationships/image" Target="../media/image151.png"/><Relationship Id="rId2" Type="http://schemas.openxmlformats.org/officeDocument/2006/relationships/image" Target="../media/image148.png"/><Relationship Id="rId41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367.png"/><Relationship Id="rId45" Type="http://schemas.openxmlformats.org/officeDocument/2006/relationships/image" Target="../media/image150.png"/><Relationship Id="rId53" Type="http://schemas.openxmlformats.org/officeDocument/2006/relationships/image" Target="../media/image407.png"/><Relationship Id="rId15" Type="http://schemas.openxmlformats.org/officeDocument/2006/relationships/image" Target="../media/image660.png"/><Relationship Id="rId23" Type="http://schemas.openxmlformats.org/officeDocument/2006/relationships/image" Target="../media/image202.png"/><Relationship Id="rId49" Type="http://schemas.openxmlformats.org/officeDocument/2006/relationships/image" Target="../media/image154.png"/><Relationship Id="rId28" Type="http://schemas.openxmlformats.org/officeDocument/2006/relationships/image" Target="../media/image314.png"/><Relationship Id="rId36" Type="http://schemas.openxmlformats.org/officeDocument/2006/relationships/image" Target="../media/image344.png"/><Relationship Id="rId44" Type="http://schemas.openxmlformats.org/officeDocument/2006/relationships/image" Target="../media/image149.png"/><Relationship Id="rId52" Type="http://schemas.openxmlformats.org/officeDocument/2006/relationships/image" Target="../media/image406.png"/><Relationship Id="rId43" Type="http://schemas.openxmlformats.org/officeDocument/2006/relationships/image" Target="../media/image378.png"/><Relationship Id="rId48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5.png"/><Relationship Id="rId39" Type="http://schemas.openxmlformats.org/officeDocument/2006/relationships/image" Target="../media/image197.png"/><Relationship Id="rId34" Type="http://schemas.openxmlformats.org/officeDocument/2006/relationships/image" Target="../media/image191.png"/><Relationship Id="rId42" Type="http://schemas.openxmlformats.org/officeDocument/2006/relationships/image" Target="../media/image200.png"/><Relationship Id="rId25" Type="http://schemas.openxmlformats.org/officeDocument/2006/relationships/image" Target="../media/image505.png"/><Relationship Id="rId33" Type="http://schemas.openxmlformats.org/officeDocument/2006/relationships/image" Target="../media/image190.png"/><Relationship Id="rId38" Type="http://schemas.openxmlformats.org/officeDocument/2006/relationships/image" Target="../media/image195.png"/><Relationship Id="rId2" Type="http://schemas.openxmlformats.org/officeDocument/2006/relationships/image" Target="../media/image184.png"/><Relationship Id="rId29" Type="http://schemas.openxmlformats.org/officeDocument/2006/relationships/image" Target="../media/image186.png"/><Relationship Id="rId41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89.png"/><Relationship Id="rId37" Type="http://schemas.openxmlformats.org/officeDocument/2006/relationships/image" Target="../media/image194.png"/><Relationship Id="rId40" Type="http://schemas.openxmlformats.org/officeDocument/2006/relationships/image" Target="../media/image198.png"/><Relationship Id="rId28" Type="http://schemas.openxmlformats.org/officeDocument/2006/relationships/image" Target="../media/image1851.png"/><Relationship Id="rId36" Type="http://schemas.openxmlformats.org/officeDocument/2006/relationships/image" Target="../media/image193.png"/><Relationship Id="rId31" Type="http://schemas.openxmlformats.org/officeDocument/2006/relationships/image" Target="../media/image188.png"/><Relationship Id="rId27" Type="http://schemas.openxmlformats.org/officeDocument/2006/relationships/image" Target="../media/image1840.png"/><Relationship Id="rId30" Type="http://schemas.openxmlformats.org/officeDocument/2006/relationships/image" Target="../media/image187.png"/><Relationship Id="rId35" Type="http://schemas.openxmlformats.org/officeDocument/2006/relationships/image" Target="../media/image192.png"/><Relationship Id="rId43" Type="http://schemas.openxmlformats.org/officeDocument/2006/relationships/image" Target="../media/image2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40.png"/><Relationship Id="rId18" Type="http://schemas.openxmlformats.org/officeDocument/2006/relationships/image" Target="../media/image205.png"/><Relationship Id="rId3" Type="http://schemas.openxmlformats.org/officeDocument/2006/relationships/image" Target="../media/image230.png"/><Relationship Id="rId21" Type="http://schemas.openxmlformats.org/officeDocument/2006/relationships/image" Target="../media/image20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04.png"/><Relationship Id="rId2" Type="http://schemas.openxmlformats.org/officeDocument/2006/relationships/image" Target="../media/image196.png"/><Relationship Id="rId16" Type="http://schemas.openxmlformats.org/officeDocument/2006/relationships/image" Target="../media/image24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19" Type="http://schemas.openxmlformats.org/officeDocument/2006/relationships/image" Target="../media/image20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1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2.png"/><Relationship Id="rId7" Type="http://schemas.openxmlformats.org/officeDocument/2006/relationships/image" Target="../media/image307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4.png"/><Relationship Id="rId10" Type="http://schemas.openxmlformats.org/officeDocument/2006/relationships/image" Target="../media/image250.png"/><Relationship Id="rId4" Type="http://schemas.openxmlformats.org/officeDocument/2006/relationships/image" Target="../media/image251.png"/><Relationship Id="rId9" Type="http://schemas.openxmlformats.org/officeDocument/2006/relationships/image" Target="../media/image3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5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5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0.png"/><Relationship Id="rId7" Type="http://schemas.openxmlformats.org/officeDocument/2006/relationships/image" Target="../media/image3180.png"/><Relationship Id="rId2" Type="http://schemas.openxmlformats.org/officeDocument/2006/relationships/image" Target="../media/image2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0.png"/><Relationship Id="rId5" Type="http://schemas.openxmlformats.org/officeDocument/2006/relationships/image" Target="../media/image3160.png"/><Relationship Id="rId4" Type="http://schemas.openxmlformats.org/officeDocument/2006/relationships/image" Target="../media/image3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0.png"/><Relationship Id="rId5" Type="http://schemas.openxmlformats.org/officeDocument/2006/relationships/image" Target="../media/image3211.png"/><Relationship Id="rId4" Type="http://schemas.openxmlformats.org/officeDocument/2006/relationships/image" Target="../media/image32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270.png"/><Relationship Id="rId5" Type="http://schemas.openxmlformats.org/officeDocument/2006/relationships/image" Target="../media/image360.png"/><Relationship Id="rId10" Type="http://schemas.openxmlformats.org/officeDocument/2006/relationships/image" Target="../media/image1350.png"/><Relationship Id="rId4" Type="http://schemas.openxmlformats.org/officeDocument/2006/relationships/image" Target="../media/image351.png"/><Relationship Id="rId9" Type="http://schemas.openxmlformats.org/officeDocument/2006/relationships/image" Target="../media/image13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419.png"/><Relationship Id="rId2" Type="http://schemas.openxmlformats.org/officeDocument/2006/relationships/image" Target="../media/image2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27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" Type="http://schemas.openxmlformats.org/officeDocument/2006/relationships/image" Target="../media/image2471.png"/><Relationship Id="rId7" Type="http://schemas.openxmlformats.org/officeDocument/2006/relationships/image" Target="../media/image279.png"/><Relationship Id="rId12" Type="http://schemas.openxmlformats.org/officeDocument/2006/relationships/image" Target="../media/image2541.pn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15" Type="http://schemas.openxmlformats.org/officeDocument/2006/relationships/image" Target="../media/image283.png"/><Relationship Id="rId4" Type="http://schemas.openxmlformats.org/officeDocument/2006/relationships/image" Target="../media/image2482.png"/><Relationship Id="rId14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329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313.png"/><Relationship Id="rId17" Type="http://schemas.openxmlformats.org/officeDocument/2006/relationships/image" Target="../media/image334.png"/><Relationship Id="rId2" Type="http://schemas.openxmlformats.org/officeDocument/2006/relationships/image" Target="../media/image247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332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3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8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6.png"/><Relationship Id="rId2" Type="http://schemas.openxmlformats.org/officeDocument/2006/relationships/image" Target="../media/image2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5.png"/><Relationship Id="rId5" Type="http://schemas.openxmlformats.org/officeDocument/2006/relationships/image" Target="../media/image337.png"/><Relationship Id="rId10" Type="http://schemas.openxmlformats.org/officeDocument/2006/relationships/image" Target="../media/image343.png"/><Relationship Id="rId4" Type="http://schemas.openxmlformats.org/officeDocument/2006/relationships/image" Target="../media/image336.png"/><Relationship Id="rId9" Type="http://schemas.openxmlformats.org/officeDocument/2006/relationships/image" Target="../media/image34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5.png"/><Relationship Id="rId18" Type="http://schemas.openxmlformats.org/officeDocument/2006/relationships/image" Target="../media/image361.png"/><Relationship Id="rId3" Type="http://schemas.openxmlformats.org/officeDocument/2006/relationships/image" Target="../media/image2760.png"/><Relationship Id="rId21" Type="http://schemas.openxmlformats.org/officeDocument/2006/relationships/image" Target="../media/image364.png"/><Relationship Id="rId7" Type="http://schemas.openxmlformats.org/officeDocument/2006/relationships/image" Target="../media/image353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" Type="http://schemas.openxmlformats.org/officeDocument/2006/relationships/image" Target="../media/image2471.png"/><Relationship Id="rId16" Type="http://schemas.openxmlformats.org/officeDocument/2006/relationships/image" Target="../media/image358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2841.png"/><Relationship Id="rId24" Type="http://schemas.openxmlformats.org/officeDocument/2006/relationships/image" Target="../media/image368.png"/><Relationship Id="rId5" Type="http://schemas.openxmlformats.org/officeDocument/2006/relationships/image" Target="../media/image350.png"/><Relationship Id="rId15" Type="http://schemas.openxmlformats.org/officeDocument/2006/relationships/image" Target="../media/image357.png"/><Relationship Id="rId23" Type="http://schemas.openxmlformats.org/officeDocument/2006/relationships/image" Target="../media/image366.png"/><Relationship Id="rId19" Type="http://schemas.openxmlformats.org/officeDocument/2006/relationships/image" Target="../media/image362.png"/><Relationship Id="rId4" Type="http://schemas.openxmlformats.org/officeDocument/2006/relationships/image" Target="../media/image349.png"/><Relationship Id="rId14" Type="http://schemas.openxmlformats.org/officeDocument/2006/relationships/image" Target="../media/image356.png"/><Relationship Id="rId22" Type="http://schemas.openxmlformats.org/officeDocument/2006/relationships/image" Target="../media/image365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.png"/><Relationship Id="rId18" Type="http://schemas.openxmlformats.org/officeDocument/2006/relationships/image" Target="../media/image384.png"/><Relationship Id="rId3" Type="http://schemas.openxmlformats.org/officeDocument/2006/relationships/image" Target="../media/image2920.png"/><Relationship Id="rId12" Type="http://schemas.openxmlformats.org/officeDocument/2006/relationships/image" Target="../media/image375.png"/><Relationship Id="rId17" Type="http://schemas.openxmlformats.org/officeDocument/2006/relationships/image" Target="../media/image383.png"/><Relationship Id="rId2" Type="http://schemas.openxmlformats.org/officeDocument/2006/relationships/image" Target="../media/image2471.png"/><Relationship Id="rId16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374.png"/><Relationship Id="rId5" Type="http://schemas.openxmlformats.org/officeDocument/2006/relationships/image" Target="../media/image372.png"/><Relationship Id="rId15" Type="http://schemas.openxmlformats.org/officeDocument/2006/relationships/image" Target="../media/image379.png"/><Relationship Id="rId10" Type="http://schemas.openxmlformats.org/officeDocument/2006/relationships/image" Target="../media/image3351.png"/><Relationship Id="rId19" Type="http://schemas.openxmlformats.org/officeDocument/2006/relationships/image" Target="../media/image385.png"/><Relationship Id="rId4" Type="http://schemas.openxmlformats.org/officeDocument/2006/relationships/image" Target="../media/image371.png"/><Relationship Id="rId14" Type="http://schemas.openxmlformats.org/officeDocument/2006/relationships/image" Target="../media/image37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2.png"/><Relationship Id="rId3" Type="http://schemas.openxmlformats.org/officeDocument/2006/relationships/image" Target="../media/image3381.png"/><Relationship Id="rId12" Type="http://schemas.openxmlformats.org/officeDocument/2006/relationships/image" Target="../media/image391.png"/><Relationship Id="rId2" Type="http://schemas.openxmlformats.org/officeDocument/2006/relationships/image" Target="../media/image2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0.png"/><Relationship Id="rId5" Type="http://schemas.openxmlformats.org/officeDocument/2006/relationships/image" Target="../media/image387.png"/><Relationship Id="rId15" Type="http://schemas.openxmlformats.org/officeDocument/2006/relationships/image" Target="../media/image394.png"/><Relationship Id="rId10" Type="http://schemas.openxmlformats.org/officeDocument/2006/relationships/image" Target="../media/image389.png"/><Relationship Id="rId4" Type="http://schemas.openxmlformats.org/officeDocument/2006/relationships/image" Target="../media/image386.png"/><Relationship Id="rId9" Type="http://schemas.openxmlformats.org/officeDocument/2006/relationships/image" Target="../media/image3480.png"/><Relationship Id="rId14" Type="http://schemas.openxmlformats.org/officeDocument/2006/relationships/image" Target="../media/image39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0.png"/><Relationship Id="rId3" Type="http://schemas.openxmlformats.org/officeDocument/2006/relationships/image" Target="../media/image3500.png"/><Relationship Id="rId7" Type="http://schemas.openxmlformats.org/officeDocument/2006/relationships/image" Target="../media/image3550.png"/><Relationship Id="rId2" Type="http://schemas.openxmlformats.org/officeDocument/2006/relationships/image" Target="../media/image24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9.png"/><Relationship Id="rId5" Type="http://schemas.openxmlformats.org/officeDocument/2006/relationships/image" Target="../media/image396.png"/><Relationship Id="rId10" Type="http://schemas.openxmlformats.org/officeDocument/2006/relationships/image" Target="../media/image398.png"/><Relationship Id="rId4" Type="http://schemas.openxmlformats.org/officeDocument/2006/relationships/image" Target="../media/image395.png"/><Relationship Id="rId9" Type="http://schemas.openxmlformats.org/officeDocument/2006/relationships/image" Target="../media/image3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0.png"/><Relationship Id="rId7" Type="http://schemas.openxmlformats.org/officeDocument/2006/relationships/image" Target="../media/image408.png"/><Relationship Id="rId2" Type="http://schemas.openxmlformats.org/officeDocument/2006/relationships/image" Target="../media/image2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15.png"/><Relationship Id="rId2" Type="http://schemas.openxmlformats.org/officeDocument/2006/relationships/image" Target="../media/image2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6.png"/><Relationship Id="rId7" Type="http://schemas.openxmlformats.org/officeDocument/2006/relationships/image" Target="../media/image423.png"/><Relationship Id="rId2" Type="http://schemas.openxmlformats.org/officeDocument/2006/relationships/image" Target="../media/image2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3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2520.png"/><Relationship Id="rId2" Type="http://schemas.openxmlformats.org/officeDocument/2006/relationships/image" Target="../media/image2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2510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4" Type="http://schemas.openxmlformats.org/officeDocument/2006/relationships/image" Target="../media/image425.png"/><Relationship Id="rId9" Type="http://schemas.openxmlformats.org/officeDocument/2006/relationships/image" Target="../media/image2480.png"/><Relationship Id="rId14" Type="http://schemas.openxmlformats.org/officeDocument/2006/relationships/image" Target="../media/image25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0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41.png"/><Relationship Id="rId2" Type="http://schemas.openxmlformats.org/officeDocument/2006/relationships/image" Target="../media/image2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40.png"/><Relationship Id="rId5" Type="http://schemas.openxmlformats.org/officeDocument/2006/relationships/image" Target="../media/image2570.png"/><Relationship Id="rId10" Type="http://schemas.openxmlformats.org/officeDocument/2006/relationships/image" Target="../media/image439.png"/><Relationship Id="rId4" Type="http://schemas.openxmlformats.org/officeDocument/2006/relationships/image" Target="../media/image2560.png"/><Relationship Id="rId9" Type="http://schemas.openxmlformats.org/officeDocument/2006/relationships/image" Target="../media/image2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0.png"/><Relationship Id="rId3" Type="http://schemas.openxmlformats.org/officeDocument/2006/relationships/image" Target="../media/image442.png"/><Relationship Id="rId7" Type="http://schemas.openxmlformats.org/officeDocument/2006/relationships/image" Target="../media/image2690.png"/><Relationship Id="rId2" Type="http://schemas.openxmlformats.org/officeDocument/2006/relationships/image" Target="../media/image27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0.png"/><Relationship Id="rId5" Type="http://schemas.openxmlformats.org/officeDocument/2006/relationships/image" Target="../media/image2670.png"/><Relationship Id="rId9" Type="http://schemas.openxmlformats.org/officeDocument/2006/relationships/image" Target="../media/image44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2" Type="http://schemas.openxmlformats.org/officeDocument/2006/relationships/image" Target="../media/image27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0.png"/><Relationship Id="rId2" Type="http://schemas.openxmlformats.org/officeDocument/2006/relationships/image" Target="../media/image27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453.png"/><Relationship Id="rId2" Type="http://schemas.openxmlformats.org/officeDocument/2006/relationships/image" Target="../media/image2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0.png"/><Relationship Id="rId5" Type="http://schemas.openxmlformats.org/officeDocument/2006/relationships/image" Target="../media/image454.png"/><Relationship Id="rId4" Type="http://schemas.openxmlformats.org/officeDocument/2006/relationships/image" Target="../media/image28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3" Type="http://schemas.openxmlformats.org/officeDocument/2006/relationships/image" Target="../media/image303.png"/><Relationship Id="rId7" Type="http://schemas.openxmlformats.org/officeDocument/2006/relationships/image" Target="../media/image3380.png"/><Relationship Id="rId12" Type="http://schemas.openxmlformats.org/officeDocument/2006/relationships/image" Target="../media/image2870.png"/><Relationship Id="rId2" Type="http://schemas.openxmlformats.org/officeDocument/2006/relationships/image" Target="../media/image2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0.png"/><Relationship Id="rId11" Type="http://schemas.openxmlformats.org/officeDocument/2006/relationships/image" Target="../media/image2860.png"/><Relationship Id="rId5" Type="http://schemas.openxmlformats.org/officeDocument/2006/relationships/image" Target="../media/image3360.png"/><Relationship Id="rId10" Type="http://schemas.openxmlformats.org/officeDocument/2006/relationships/image" Target="../media/image455.png"/><Relationship Id="rId4" Type="http://schemas.openxmlformats.org/officeDocument/2006/relationships/image" Target="../media/image3350.png"/><Relationship Id="rId9" Type="http://schemas.openxmlformats.org/officeDocument/2006/relationships/image" Target="../media/image12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3.png"/><Relationship Id="rId3" Type="http://schemas.openxmlformats.org/officeDocument/2006/relationships/image" Target="../media/image458.png"/><Relationship Id="rId21" Type="http://schemas.openxmlformats.org/officeDocument/2006/relationships/image" Target="../media/image466.png"/><Relationship Id="rId7" Type="http://schemas.openxmlformats.org/officeDocument/2006/relationships/image" Target="../media/image462.png"/><Relationship Id="rId17" Type="http://schemas.openxmlformats.org/officeDocument/2006/relationships/image" Target="../media/image2880.png"/><Relationship Id="rId2" Type="http://schemas.openxmlformats.org/officeDocument/2006/relationships/image" Target="../media/image457.png"/><Relationship Id="rId20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24" Type="http://schemas.openxmlformats.org/officeDocument/2006/relationships/image" Target="../media/image469.png"/><Relationship Id="rId5" Type="http://schemas.openxmlformats.org/officeDocument/2006/relationships/image" Target="../media/image460.png"/><Relationship Id="rId23" Type="http://schemas.openxmlformats.org/officeDocument/2006/relationships/image" Target="../media/image468.png"/><Relationship Id="rId19" Type="http://schemas.openxmlformats.org/officeDocument/2006/relationships/image" Target="../media/image464.png"/><Relationship Id="rId4" Type="http://schemas.openxmlformats.org/officeDocument/2006/relationships/image" Target="../media/image459.png"/><Relationship Id="rId22" Type="http://schemas.openxmlformats.org/officeDocument/2006/relationships/image" Target="../media/image467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485.png"/><Relationship Id="rId26" Type="http://schemas.openxmlformats.org/officeDocument/2006/relationships/image" Target="../media/image493.png"/><Relationship Id="rId39" Type="http://schemas.openxmlformats.org/officeDocument/2006/relationships/image" Target="../media/image507.png"/><Relationship Id="rId21" Type="http://schemas.openxmlformats.org/officeDocument/2006/relationships/image" Target="../media/image488.png"/><Relationship Id="rId34" Type="http://schemas.openxmlformats.org/officeDocument/2006/relationships/image" Target="../media/image501.png"/><Relationship Id="rId42" Type="http://schemas.openxmlformats.org/officeDocument/2006/relationships/image" Target="../media/image510.png"/><Relationship Id="rId47" Type="http://schemas.openxmlformats.org/officeDocument/2006/relationships/image" Target="../media/image515.png"/><Relationship Id="rId50" Type="http://schemas.openxmlformats.org/officeDocument/2006/relationships/image" Target="../media/image518.png"/><Relationship Id="rId55" Type="http://schemas.openxmlformats.org/officeDocument/2006/relationships/image" Target="../media/image523.png"/><Relationship Id="rId2" Type="http://schemas.openxmlformats.org/officeDocument/2006/relationships/image" Target="../media/image470.png"/><Relationship Id="rId16" Type="http://schemas.openxmlformats.org/officeDocument/2006/relationships/image" Target="../media/image483.png"/><Relationship Id="rId29" Type="http://schemas.openxmlformats.org/officeDocument/2006/relationships/image" Target="../media/image496.png"/><Relationship Id="rId11" Type="http://schemas.openxmlformats.org/officeDocument/2006/relationships/image" Target="../media/image474.png"/><Relationship Id="rId24" Type="http://schemas.openxmlformats.org/officeDocument/2006/relationships/image" Target="../media/image491.png"/><Relationship Id="rId32" Type="http://schemas.openxmlformats.org/officeDocument/2006/relationships/image" Target="../media/image499.png"/><Relationship Id="rId37" Type="http://schemas.openxmlformats.org/officeDocument/2006/relationships/image" Target="../media/image504.png"/><Relationship Id="rId40" Type="http://schemas.openxmlformats.org/officeDocument/2006/relationships/image" Target="../media/image508.png"/><Relationship Id="rId45" Type="http://schemas.openxmlformats.org/officeDocument/2006/relationships/image" Target="../media/image513.png"/><Relationship Id="rId53" Type="http://schemas.openxmlformats.org/officeDocument/2006/relationships/image" Target="../media/image521.png"/><Relationship Id="rId15" Type="http://schemas.openxmlformats.org/officeDocument/2006/relationships/image" Target="../media/image482.png"/><Relationship Id="rId23" Type="http://schemas.openxmlformats.org/officeDocument/2006/relationships/image" Target="../media/image490.png"/><Relationship Id="rId28" Type="http://schemas.openxmlformats.org/officeDocument/2006/relationships/image" Target="../media/image495.png"/><Relationship Id="rId36" Type="http://schemas.openxmlformats.org/officeDocument/2006/relationships/image" Target="../media/image503.png"/><Relationship Id="rId49" Type="http://schemas.openxmlformats.org/officeDocument/2006/relationships/image" Target="../media/image517.png"/><Relationship Id="rId10" Type="http://schemas.openxmlformats.org/officeDocument/2006/relationships/image" Target="../media/image473.png"/><Relationship Id="rId19" Type="http://schemas.openxmlformats.org/officeDocument/2006/relationships/image" Target="../media/image486.png"/><Relationship Id="rId31" Type="http://schemas.openxmlformats.org/officeDocument/2006/relationships/image" Target="../media/image498.png"/><Relationship Id="rId44" Type="http://schemas.openxmlformats.org/officeDocument/2006/relationships/image" Target="../media/image512.png"/><Relationship Id="rId52" Type="http://schemas.openxmlformats.org/officeDocument/2006/relationships/image" Target="../media/image520.png"/><Relationship Id="rId9" Type="http://schemas.openxmlformats.org/officeDocument/2006/relationships/image" Target="../media/image472.png"/><Relationship Id="rId14" Type="http://schemas.openxmlformats.org/officeDocument/2006/relationships/image" Target="../media/image481.png"/><Relationship Id="rId22" Type="http://schemas.openxmlformats.org/officeDocument/2006/relationships/image" Target="../media/image489.png"/><Relationship Id="rId27" Type="http://schemas.openxmlformats.org/officeDocument/2006/relationships/image" Target="../media/image494.png"/><Relationship Id="rId30" Type="http://schemas.openxmlformats.org/officeDocument/2006/relationships/image" Target="../media/image497.png"/><Relationship Id="rId35" Type="http://schemas.openxmlformats.org/officeDocument/2006/relationships/image" Target="../media/image502.png"/><Relationship Id="rId43" Type="http://schemas.openxmlformats.org/officeDocument/2006/relationships/image" Target="../media/image511.png"/><Relationship Id="rId48" Type="http://schemas.openxmlformats.org/officeDocument/2006/relationships/image" Target="../media/image516.png"/><Relationship Id="rId8" Type="http://schemas.openxmlformats.org/officeDocument/2006/relationships/image" Target="../media/image3751.png"/><Relationship Id="rId51" Type="http://schemas.openxmlformats.org/officeDocument/2006/relationships/image" Target="../media/image519.png"/><Relationship Id="rId3" Type="http://schemas.openxmlformats.org/officeDocument/2006/relationships/image" Target="../media/image471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5" Type="http://schemas.openxmlformats.org/officeDocument/2006/relationships/image" Target="../media/image492.png"/><Relationship Id="rId33" Type="http://schemas.openxmlformats.org/officeDocument/2006/relationships/image" Target="../media/image500.png"/><Relationship Id="rId38" Type="http://schemas.openxmlformats.org/officeDocument/2006/relationships/image" Target="../media/image506.png"/><Relationship Id="rId46" Type="http://schemas.openxmlformats.org/officeDocument/2006/relationships/image" Target="../media/image514.png"/><Relationship Id="rId20" Type="http://schemas.openxmlformats.org/officeDocument/2006/relationships/image" Target="../media/image487.png"/><Relationship Id="rId41" Type="http://schemas.openxmlformats.org/officeDocument/2006/relationships/image" Target="../media/image509.png"/><Relationship Id="rId54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13" Type="http://schemas.openxmlformats.org/officeDocument/2006/relationships/image" Target="../media/image537.png"/><Relationship Id="rId18" Type="http://schemas.openxmlformats.org/officeDocument/2006/relationships/image" Target="../media/image543.png"/><Relationship Id="rId26" Type="http://schemas.openxmlformats.org/officeDocument/2006/relationships/image" Target="../media/image551.png"/><Relationship Id="rId3" Type="http://schemas.openxmlformats.org/officeDocument/2006/relationships/image" Target="../media/image526.png"/><Relationship Id="rId21" Type="http://schemas.openxmlformats.org/officeDocument/2006/relationships/image" Target="../media/image546.png"/><Relationship Id="rId7" Type="http://schemas.openxmlformats.org/officeDocument/2006/relationships/image" Target="../media/image531.png"/><Relationship Id="rId12" Type="http://schemas.openxmlformats.org/officeDocument/2006/relationships/image" Target="../media/image536.png"/><Relationship Id="rId17" Type="http://schemas.openxmlformats.org/officeDocument/2006/relationships/image" Target="../media/image542.png"/><Relationship Id="rId25" Type="http://schemas.openxmlformats.org/officeDocument/2006/relationships/image" Target="../media/image550.png"/><Relationship Id="rId2" Type="http://schemas.openxmlformats.org/officeDocument/2006/relationships/image" Target="../media/image524.png"/><Relationship Id="rId16" Type="http://schemas.openxmlformats.org/officeDocument/2006/relationships/image" Target="../media/image541.png"/><Relationship Id="rId20" Type="http://schemas.openxmlformats.org/officeDocument/2006/relationships/image" Target="../media/image545.png"/><Relationship Id="rId29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11" Type="http://schemas.openxmlformats.org/officeDocument/2006/relationships/image" Target="../media/image535.png"/><Relationship Id="rId24" Type="http://schemas.openxmlformats.org/officeDocument/2006/relationships/image" Target="../media/image549.png"/><Relationship Id="rId5" Type="http://schemas.openxmlformats.org/officeDocument/2006/relationships/image" Target="../media/image528.png"/><Relationship Id="rId15" Type="http://schemas.openxmlformats.org/officeDocument/2006/relationships/image" Target="../media/image539.png"/><Relationship Id="rId23" Type="http://schemas.openxmlformats.org/officeDocument/2006/relationships/image" Target="../media/image548.png"/><Relationship Id="rId28" Type="http://schemas.openxmlformats.org/officeDocument/2006/relationships/image" Target="../media/image553.png"/><Relationship Id="rId10" Type="http://schemas.openxmlformats.org/officeDocument/2006/relationships/image" Target="../media/image534.png"/><Relationship Id="rId19" Type="http://schemas.openxmlformats.org/officeDocument/2006/relationships/image" Target="../media/image544.png"/><Relationship Id="rId4" Type="http://schemas.openxmlformats.org/officeDocument/2006/relationships/image" Target="../media/image527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Relationship Id="rId22" Type="http://schemas.openxmlformats.org/officeDocument/2006/relationships/image" Target="../media/image547.png"/><Relationship Id="rId27" Type="http://schemas.openxmlformats.org/officeDocument/2006/relationships/image" Target="../media/image55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37.png"/><Relationship Id="rId18" Type="http://schemas.openxmlformats.org/officeDocument/2006/relationships/image" Target="../media/image543.png"/><Relationship Id="rId26" Type="http://schemas.openxmlformats.org/officeDocument/2006/relationships/image" Target="../media/image571.png"/><Relationship Id="rId3" Type="http://schemas.openxmlformats.org/officeDocument/2006/relationships/image" Target="../media/image556.png"/><Relationship Id="rId21" Type="http://schemas.openxmlformats.org/officeDocument/2006/relationships/image" Target="../media/image567.png"/><Relationship Id="rId7" Type="http://schemas.openxmlformats.org/officeDocument/2006/relationships/image" Target="../media/image531.png"/><Relationship Id="rId12" Type="http://schemas.openxmlformats.org/officeDocument/2006/relationships/image" Target="../media/image561.png"/><Relationship Id="rId17" Type="http://schemas.openxmlformats.org/officeDocument/2006/relationships/image" Target="../media/image542.png"/><Relationship Id="rId25" Type="http://schemas.openxmlformats.org/officeDocument/2006/relationships/image" Target="../media/image570.png"/><Relationship Id="rId2" Type="http://schemas.openxmlformats.org/officeDocument/2006/relationships/image" Target="../media/image555.png"/><Relationship Id="rId16" Type="http://schemas.openxmlformats.org/officeDocument/2006/relationships/image" Target="../media/image564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11" Type="http://schemas.openxmlformats.org/officeDocument/2006/relationships/image" Target="../media/image560.png"/><Relationship Id="rId24" Type="http://schemas.openxmlformats.org/officeDocument/2006/relationships/image" Target="../media/image569.png"/><Relationship Id="rId5" Type="http://schemas.openxmlformats.org/officeDocument/2006/relationships/image" Target="../media/image528.png"/><Relationship Id="rId15" Type="http://schemas.openxmlformats.org/officeDocument/2006/relationships/image" Target="../media/image563.png"/><Relationship Id="rId23" Type="http://schemas.openxmlformats.org/officeDocument/2006/relationships/image" Target="../media/image568.png"/><Relationship Id="rId28" Type="http://schemas.openxmlformats.org/officeDocument/2006/relationships/image" Target="../media/image573.png"/><Relationship Id="rId10" Type="http://schemas.openxmlformats.org/officeDocument/2006/relationships/image" Target="../media/image559.png"/><Relationship Id="rId19" Type="http://schemas.openxmlformats.org/officeDocument/2006/relationships/image" Target="../media/image565.png"/><Relationship Id="rId4" Type="http://schemas.openxmlformats.org/officeDocument/2006/relationships/image" Target="../media/image527.png"/><Relationship Id="rId9" Type="http://schemas.openxmlformats.org/officeDocument/2006/relationships/image" Target="../media/image533.png"/><Relationship Id="rId14" Type="http://schemas.openxmlformats.org/officeDocument/2006/relationships/image" Target="../media/image562.png"/><Relationship Id="rId22" Type="http://schemas.openxmlformats.org/officeDocument/2006/relationships/image" Target="../media/image547.png"/><Relationship Id="rId27" Type="http://schemas.openxmlformats.org/officeDocument/2006/relationships/image" Target="../media/image5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18" Type="http://schemas.openxmlformats.org/officeDocument/2006/relationships/image" Target="../media/image589.png"/><Relationship Id="rId26" Type="http://schemas.openxmlformats.org/officeDocument/2006/relationships/image" Target="../media/image597.png"/><Relationship Id="rId3" Type="http://schemas.openxmlformats.org/officeDocument/2006/relationships/image" Target="../media/image574.png"/><Relationship Id="rId21" Type="http://schemas.openxmlformats.org/officeDocument/2006/relationships/image" Target="../media/image592.png"/><Relationship Id="rId7" Type="http://schemas.openxmlformats.org/officeDocument/2006/relationships/image" Target="../media/image578.png"/><Relationship Id="rId12" Type="http://schemas.openxmlformats.org/officeDocument/2006/relationships/image" Target="../media/image583.png"/><Relationship Id="rId17" Type="http://schemas.openxmlformats.org/officeDocument/2006/relationships/image" Target="../media/image588.png"/><Relationship Id="rId25" Type="http://schemas.openxmlformats.org/officeDocument/2006/relationships/image" Target="../media/image596.png"/><Relationship Id="rId2" Type="http://schemas.openxmlformats.org/officeDocument/2006/relationships/image" Target="../media/image527.png"/><Relationship Id="rId16" Type="http://schemas.openxmlformats.org/officeDocument/2006/relationships/image" Target="../media/image587.png"/><Relationship Id="rId20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24" Type="http://schemas.openxmlformats.org/officeDocument/2006/relationships/image" Target="../media/image595.png"/><Relationship Id="rId5" Type="http://schemas.openxmlformats.org/officeDocument/2006/relationships/image" Target="../media/image576.png"/><Relationship Id="rId15" Type="http://schemas.openxmlformats.org/officeDocument/2006/relationships/image" Target="../media/image586.png"/><Relationship Id="rId23" Type="http://schemas.openxmlformats.org/officeDocument/2006/relationships/image" Target="../media/image594.png"/><Relationship Id="rId10" Type="http://schemas.openxmlformats.org/officeDocument/2006/relationships/image" Target="../media/image581.png"/><Relationship Id="rId19" Type="http://schemas.openxmlformats.org/officeDocument/2006/relationships/image" Target="../media/image590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Relationship Id="rId14" Type="http://schemas.openxmlformats.org/officeDocument/2006/relationships/image" Target="../media/image585.png"/><Relationship Id="rId22" Type="http://schemas.openxmlformats.org/officeDocument/2006/relationships/image" Target="../media/image593.png"/><Relationship Id="rId27" Type="http://schemas.openxmlformats.org/officeDocument/2006/relationships/image" Target="../media/image5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0.png"/><Relationship Id="rId2" Type="http://schemas.openxmlformats.org/officeDocument/2006/relationships/image" Target="../media/image39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0.png"/><Relationship Id="rId13" Type="http://schemas.openxmlformats.org/officeDocument/2006/relationships/image" Target="../media/image4080.png"/><Relationship Id="rId3" Type="http://schemas.openxmlformats.org/officeDocument/2006/relationships/image" Target="../media/image4601.png"/><Relationship Id="rId7" Type="http://schemas.openxmlformats.org/officeDocument/2006/relationships/image" Target="../media/image4622.png"/><Relationship Id="rId12" Type="http://schemas.openxmlformats.org/officeDocument/2006/relationships/image" Target="../media/image599.png"/><Relationship Id="rId17" Type="http://schemas.openxmlformats.org/officeDocument/2006/relationships/image" Target="../media/image4682.png"/><Relationship Id="rId2" Type="http://schemas.openxmlformats.org/officeDocument/2006/relationships/image" Target="../media/image3131.png"/><Relationship Id="rId16" Type="http://schemas.openxmlformats.org/officeDocument/2006/relationships/image" Target="../media/image4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0.png"/><Relationship Id="rId11" Type="http://schemas.openxmlformats.org/officeDocument/2006/relationships/image" Target="../media/image4020.png"/><Relationship Id="rId5" Type="http://schemas.openxmlformats.org/officeDocument/2006/relationships/image" Target="../media/image4591.png"/><Relationship Id="rId15" Type="http://schemas.openxmlformats.org/officeDocument/2006/relationships/image" Target="../media/image4662.png"/><Relationship Id="rId10" Type="http://schemas.openxmlformats.org/officeDocument/2006/relationships/image" Target="../media/image4642.png"/><Relationship Id="rId4" Type="http://schemas.openxmlformats.org/officeDocument/2006/relationships/image" Target="../media/image4613.png"/><Relationship Id="rId9" Type="http://schemas.openxmlformats.org/officeDocument/2006/relationships/image" Target="../media/image4632.png"/><Relationship Id="rId14" Type="http://schemas.openxmlformats.org/officeDocument/2006/relationships/image" Target="../media/image46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604.png"/><Relationship Id="rId18" Type="http://schemas.openxmlformats.org/officeDocument/2006/relationships/image" Target="../media/image606.png"/><Relationship Id="rId26" Type="http://schemas.openxmlformats.org/officeDocument/2006/relationships/image" Target="../media/image614.png"/><Relationship Id="rId3" Type="http://schemas.openxmlformats.org/officeDocument/2006/relationships/image" Target="../media/image3940.png"/><Relationship Id="rId21" Type="http://schemas.openxmlformats.org/officeDocument/2006/relationships/image" Target="../media/image609.png"/><Relationship Id="rId7" Type="http://schemas.openxmlformats.org/officeDocument/2006/relationships/image" Target="../media/image600.png"/><Relationship Id="rId12" Type="http://schemas.openxmlformats.org/officeDocument/2006/relationships/image" Target="../media/image4722.png"/><Relationship Id="rId17" Type="http://schemas.openxmlformats.org/officeDocument/2006/relationships/image" Target="../media/image6050.png"/><Relationship Id="rId25" Type="http://schemas.openxmlformats.org/officeDocument/2006/relationships/image" Target="../media/image613.png"/><Relationship Id="rId2" Type="http://schemas.openxmlformats.org/officeDocument/2006/relationships/image" Target="../media/image4091.png"/><Relationship Id="rId16" Type="http://schemas.openxmlformats.org/officeDocument/2006/relationships/image" Target="../media/image605.png"/><Relationship Id="rId20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0.png"/><Relationship Id="rId11" Type="http://schemas.openxmlformats.org/officeDocument/2006/relationships/image" Target="../media/image4713.png"/><Relationship Id="rId24" Type="http://schemas.openxmlformats.org/officeDocument/2006/relationships/image" Target="../media/image612.png"/><Relationship Id="rId5" Type="http://schemas.openxmlformats.org/officeDocument/2006/relationships/image" Target="../media/image4702.png"/><Relationship Id="rId15" Type="http://schemas.openxmlformats.org/officeDocument/2006/relationships/image" Target="../media/image4791.png"/><Relationship Id="rId23" Type="http://schemas.openxmlformats.org/officeDocument/2006/relationships/image" Target="../media/image611.png"/><Relationship Id="rId10" Type="http://schemas.openxmlformats.org/officeDocument/2006/relationships/image" Target="../media/image603.png"/><Relationship Id="rId19" Type="http://schemas.openxmlformats.org/officeDocument/2006/relationships/image" Target="../media/image607.png"/><Relationship Id="rId4" Type="http://schemas.openxmlformats.org/officeDocument/2006/relationships/image" Target="../media/image4691.png"/><Relationship Id="rId9" Type="http://schemas.openxmlformats.org/officeDocument/2006/relationships/image" Target="../media/image602.png"/><Relationship Id="rId14" Type="http://schemas.openxmlformats.org/officeDocument/2006/relationships/image" Target="../media/image4741.png"/><Relationship Id="rId22" Type="http://schemas.openxmlformats.org/officeDocument/2006/relationships/image" Target="../media/image610.png"/><Relationship Id="rId27" Type="http://schemas.openxmlformats.org/officeDocument/2006/relationships/image" Target="../media/image61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13" Type="http://schemas.openxmlformats.org/officeDocument/2006/relationships/image" Target="../media/image622.png"/><Relationship Id="rId3" Type="http://schemas.openxmlformats.org/officeDocument/2006/relationships/image" Target="../media/image4091.png"/><Relationship Id="rId7" Type="http://schemas.openxmlformats.org/officeDocument/2006/relationships/image" Target="../media/image4270.png"/><Relationship Id="rId12" Type="http://schemas.openxmlformats.org/officeDocument/2006/relationships/image" Target="../media/image6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0.png"/><Relationship Id="rId11" Type="http://schemas.openxmlformats.org/officeDocument/2006/relationships/image" Target="../media/image620.png"/><Relationship Id="rId5" Type="http://schemas.openxmlformats.org/officeDocument/2006/relationships/image" Target="../media/image616.png"/><Relationship Id="rId15" Type="http://schemas.openxmlformats.org/officeDocument/2006/relationships/image" Target="../media/image624.png"/><Relationship Id="rId10" Type="http://schemas.openxmlformats.org/officeDocument/2006/relationships/image" Target="../media/image619.png"/><Relationship Id="rId4" Type="http://schemas.openxmlformats.org/officeDocument/2006/relationships/image" Target="../media/image4240.png"/><Relationship Id="rId9" Type="http://schemas.openxmlformats.org/officeDocument/2006/relationships/image" Target="../media/image618.png"/><Relationship Id="rId14" Type="http://schemas.openxmlformats.org/officeDocument/2006/relationships/image" Target="../media/image6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2.png"/><Relationship Id="rId3" Type="http://schemas.openxmlformats.org/officeDocument/2006/relationships/image" Target="../media/image4600.png"/><Relationship Id="rId7" Type="http://schemas.openxmlformats.org/officeDocument/2006/relationships/image" Target="../media/image4390.png"/><Relationship Id="rId2" Type="http://schemas.openxmlformats.org/officeDocument/2006/relationships/image" Target="../media/image4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0.png"/><Relationship Id="rId11" Type="http://schemas.openxmlformats.org/officeDocument/2006/relationships/image" Target="../media/image4641.png"/><Relationship Id="rId5" Type="http://schemas.openxmlformats.org/officeDocument/2006/relationships/image" Target="../media/image4370.png"/><Relationship Id="rId10" Type="http://schemas.openxmlformats.org/officeDocument/2006/relationships/image" Target="../media/image4631.png"/><Relationship Id="rId4" Type="http://schemas.openxmlformats.org/officeDocument/2006/relationships/image" Target="../media/image4340.png"/><Relationship Id="rId9" Type="http://schemas.openxmlformats.org/officeDocument/2006/relationships/image" Target="../media/image462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0.png"/><Relationship Id="rId2" Type="http://schemas.openxmlformats.org/officeDocument/2006/relationships/image" Target="../media/image4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70.png"/><Relationship Id="rId4" Type="http://schemas.openxmlformats.org/officeDocument/2006/relationships/image" Target="../media/image46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1.png"/><Relationship Id="rId2" Type="http://schemas.openxmlformats.org/officeDocument/2006/relationships/image" Target="../media/image33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90.png"/><Relationship Id="rId4" Type="http://schemas.openxmlformats.org/officeDocument/2006/relationships/image" Target="../media/image62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0.png"/><Relationship Id="rId3" Type="http://schemas.openxmlformats.org/officeDocument/2006/relationships/image" Target="../media/image4511.png"/><Relationship Id="rId7" Type="http://schemas.openxmlformats.org/officeDocument/2006/relationships/image" Target="../media/image4701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40.png"/><Relationship Id="rId11" Type="http://schemas.openxmlformats.org/officeDocument/2006/relationships/image" Target="../media/image4590.png"/><Relationship Id="rId5" Type="http://schemas.openxmlformats.org/officeDocument/2006/relationships/image" Target="../media/image628.png"/><Relationship Id="rId10" Type="http://schemas.openxmlformats.org/officeDocument/2006/relationships/image" Target="../media/image630.png"/><Relationship Id="rId4" Type="http://schemas.openxmlformats.org/officeDocument/2006/relationships/image" Target="../media/image627.png"/><Relationship Id="rId9" Type="http://schemas.openxmlformats.org/officeDocument/2006/relationships/image" Target="../media/image6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1.png"/><Relationship Id="rId3" Type="http://schemas.openxmlformats.org/officeDocument/2006/relationships/image" Target="../media/image4712.png"/><Relationship Id="rId7" Type="http://schemas.openxmlformats.org/officeDocument/2006/relationships/image" Target="../media/image4640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2.png"/><Relationship Id="rId11" Type="http://schemas.openxmlformats.org/officeDocument/2006/relationships/image" Target="../media/image4680.png"/><Relationship Id="rId5" Type="http://schemas.openxmlformats.org/officeDocument/2006/relationships/image" Target="../media/image631.png"/><Relationship Id="rId10" Type="http://schemas.openxmlformats.org/officeDocument/2006/relationships/image" Target="../media/image634.png"/><Relationship Id="rId4" Type="http://schemas.openxmlformats.org/officeDocument/2006/relationships/image" Target="../media/image4611.png"/><Relationship Id="rId9" Type="http://schemas.openxmlformats.org/officeDocument/2006/relationships/image" Target="../media/image6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png"/><Relationship Id="rId3" Type="http://schemas.openxmlformats.org/officeDocument/2006/relationships/image" Target="../media/image4731.png"/><Relationship Id="rId7" Type="http://schemas.openxmlformats.org/officeDocument/2006/relationships/image" Target="../media/image637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6.png"/><Relationship Id="rId11" Type="http://schemas.openxmlformats.org/officeDocument/2006/relationships/image" Target="../media/image4820.png"/><Relationship Id="rId5" Type="http://schemas.openxmlformats.org/officeDocument/2006/relationships/image" Target="../media/image635.png"/><Relationship Id="rId10" Type="http://schemas.openxmlformats.org/officeDocument/2006/relationships/image" Target="../media/image4811.png"/><Relationship Id="rId4" Type="http://schemas.openxmlformats.org/officeDocument/2006/relationships/image" Target="../media/image4700.png"/><Relationship Id="rId9" Type="http://schemas.openxmlformats.org/officeDocument/2006/relationships/image" Target="../media/image6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0.png"/><Relationship Id="rId2" Type="http://schemas.openxmlformats.org/officeDocument/2006/relationships/image" Target="../media/image45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0.png"/><Relationship Id="rId2" Type="http://schemas.openxmlformats.org/officeDocument/2006/relationships/image" Target="../media/image3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0.png"/><Relationship Id="rId5" Type="http://schemas.openxmlformats.org/officeDocument/2006/relationships/image" Target="../media/image4860.png"/><Relationship Id="rId4" Type="http://schemas.openxmlformats.org/officeDocument/2006/relationships/image" Target="../media/image48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0.png"/><Relationship Id="rId2" Type="http://schemas.openxmlformats.org/officeDocument/2006/relationships/image" Target="../media/image4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368" y="1367559"/>
            <a:ext cx="7035300" cy="2578780"/>
          </a:xfrm>
        </p:spPr>
        <p:txBody>
          <a:bodyPr/>
          <a:lstStyle/>
          <a:p>
            <a:r>
              <a:rPr lang="en-US" dirty="0"/>
              <a:t>Unit – 5.2</a:t>
            </a:r>
            <a:br>
              <a:rPr lang="en-US" dirty="0"/>
            </a:br>
            <a:r>
              <a:rPr lang="en-US" dirty="0"/>
              <a:t>Group Theory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punit.vadher@darshan.ac.in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+91 96624 43859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Punit B. Vadher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9">
                <a:extLst>
                  <a:ext uri="{FF2B5EF4-FFF2-40B4-BE49-F238E27FC236}">
                    <a16:creationId xmlns:a16="http://schemas.microsoft.com/office/drawing/2014/main" id="{E0654A88-123A-0C38-DC7C-8D18E839B1B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817"/>
                <a:ext cx="4646358" cy="73465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st</a:t>
                </a:r>
                <a:r>
                  <a:rPr lang="en-US" dirty="0"/>
                  <a:t> Semester</a:t>
                </a:r>
              </a:p>
              <a:p>
                <a:r>
                  <a:rPr lang="en-US" b="1" dirty="0"/>
                  <a:t>Discrete Mathematics</a:t>
                </a:r>
                <a:r>
                  <a:rPr lang="en-US" dirty="0"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 (DM)</a:t>
                </a:r>
              </a:p>
              <a:p>
                <a:r>
                  <a:rPr lang="en-US" dirty="0"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DU #2101HS302</a:t>
                </a:r>
              </a:p>
            </p:txBody>
          </p:sp>
        </mc:Choice>
        <mc:Fallback xmlns="">
          <p:sp>
            <p:nvSpPr>
              <p:cNvPr id="5" name="Text Placeholder 19">
                <a:extLst>
                  <a:ext uri="{FF2B5EF4-FFF2-40B4-BE49-F238E27FC236}">
                    <a16:creationId xmlns:a16="http://schemas.microsoft.com/office/drawing/2014/main" id="{E0654A88-123A-0C38-DC7C-8D18E839B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817"/>
                <a:ext cx="4646358" cy="734653"/>
              </a:xfrm>
              <a:blipFill>
                <a:blip r:embed="rId3"/>
                <a:stretch>
                  <a:fillRect t="-11570" b="-223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Binary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4" y="706287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 ∶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is known as binary operation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>
                    <a:cs typeface="Times New Roman" panose="02020603050405020304" pitchFamily="18" charset="0"/>
                  </a:rPr>
                  <a:t>   i.e.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is known as </a:t>
                </a:r>
                <a:r>
                  <a:rPr lang="en-US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binary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  operation </a:t>
                </a: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  <a:p>
                <a:pPr marL="98742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4" y="706287"/>
                <a:ext cx="11929641" cy="5590565"/>
              </a:xfr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F507F425-EBBE-43D7-9FBA-94FD9558D8D6}"/>
              </a:ext>
            </a:extLst>
          </p:cNvPr>
          <p:cNvSpPr txBox="1"/>
          <p:nvPr/>
        </p:nvSpPr>
        <p:spPr>
          <a:xfrm>
            <a:off x="1744137" y="910897"/>
            <a:ext cx="8937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Prove that third root of unity is cyclic group.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A5B027-4213-4B91-A0B3-F8AA9E4FA930}"/>
              </a:ext>
            </a:extLst>
          </p:cNvPr>
          <p:cNvSpPr txBox="1"/>
          <p:nvPr/>
        </p:nvSpPr>
        <p:spPr>
          <a:xfrm>
            <a:off x="1769746" y="1607684"/>
            <a:ext cx="9321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know that third root of unity is group with multiplication.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EA6A97-AF5C-4792-467A-D728FDD94250}"/>
              </a:ext>
            </a:extLst>
          </p:cNvPr>
          <p:cNvSpPr/>
          <p:nvPr/>
        </p:nvSpPr>
        <p:spPr>
          <a:xfrm>
            <a:off x="130625" y="1604867"/>
            <a:ext cx="1595535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CE9723-E578-4204-928D-E54D501A3CED}"/>
              </a:ext>
            </a:extLst>
          </p:cNvPr>
          <p:cNvSpPr/>
          <p:nvPr/>
        </p:nvSpPr>
        <p:spPr>
          <a:xfrm>
            <a:off x="130625" y="912122"/>
            <a:ext cx="1595535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16C6A8-8411-4F12-A1CA-03F38D58230E}"/>
                  </a:ext>
                </a:extLst>
              </p:cNvPr>
              <p:cNvSpPr/>
              <p:nvPr/>
            </p:nvSpPr>
            <p:spPr>
              <a:xfrm>
                <a:off x="1769746" y="2246055"/>
                <a:ext cx="49016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H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ere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where</a:t>
                </a:r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16C6A8-8411-4F12-A1CA-03F38D582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46" y="2246055"/>
                <a:ext cx="4901655" cy="523220"/>
              </a:xfrm>
              <a:prstGeom prst="rect">
                <a:avLst/>
              </a:prstGeom>
              <a:blipFill>
                <a:blip r:embed="rId3"/>
                <a:stretch>
                  <a:fillRect l="-2488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EEFC7A-AD41-4C18-9E31-90ACFFB061AF}"/>
                  </a:ext>
                </a:extLst>
              </p:cNvPr>
              <p:cNvSpPr/>
              <p:nvPr/>
            </p:nvSpPr>
            <p:spPr>
              <a:xfrm>
                <a:off x="5812369" y="2086582"/>
                <a:ext cx="5736517" cy="777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−1+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ad>
                          <m:radPr>
                            <m:degHide m:val="on"/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3 </m:t>
                            </m:r>
                          </m:e>
                        </m:ra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 </m:t>
                        </m:r>
                      </m:den>
                    </m:f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8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−1−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ad>
                          <m:radPr>
                            <m:degHide m:val="on"/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3 </m:t>
                            </m:r>
                          </m:e>
                        </m:ra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 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EEFC7A-AD41-4C18-9E31-90ACFFB06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69" y="2086582"/>
                <a:ext cx="5736517" cy="77784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44137" y="2947846"/>
            <a:ext cx="1047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Clearly, 1 is not generator of group as it is identity element of group.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96640" y="4105870"/>
                <a:ext cx="3512500" cy="996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−1+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40" y="4105870"/>
                <a:ext cx="3512500" cy="996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50523" y="3554488"/>
                <a:ext cx="19613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23" y="3554488"/>
                <a:ext cx="1961306" cy="523220"/>
              </a:xfrm>
              <a:prstGeom prst="rect">
                <a:avLst/>
              </a:prstGeom>
              <a:blipFill>
                <a:blip r:embed="rId6"/>
                <a:stretch>
                  <a:fillRect l="-621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07867" y="5102185"/>
                <a:ext cx="35125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67" y="5102185"/>
                <a:ext cx="3512500" cy="523220"/>
              </a:xfrm>
              <a:prstGeom prst="rect">
                <a:avLst/>
              </a:prstGeom>
              <a:blipFill>
                <a:blip r:embed="rId7"/>
                <a:stretch>
                  <a:fillRect l="-3646" t="-12791" r="-260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607867" y="5726608"/>
            <a:ext cx="3674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Hence </a:t>
            </a:r>
            <a:r>
              <a:rPr lang="en-IN" sz="2800" b="0" i="0" dirty="0">
                <a:solidFill>
                  <a:srgbClr val="FF0000"/>
                </a:solidFill>
                <a:latin typeface="+mj-lt"/>
              </a:rPr>
              <a:t>it</a:t>
            </a:r>
            <a:r>
              <a:rPr lang="en-IN" sz="2800" dirty="0">
                <a:solidFill>
                  <a:srgbClr val="FF0000"/>
                </a:solidFill>
              </a:rPr>
              <a:t> is cyclic group.</a:t>
            </a:r>
            <a:r>
              <a:rPr lang="en-IN" sz="2800" dirty="0">
                <a:solidFill>
                  <a:srgbClr val="C00000"/>
                </a:solidFill>
              </a:rPr>
              <a:t>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E581F1-D660-6457-AFCC-E55A8AFC5FFF}"/>
                  </a:ext>
                </a:extLst>
              </p:cNvPr>
              <p:cNvSpPr txBox="1"/>
              <p:nvPr/>
            </p:nvSpPr>
            <p:spPr>
              <a:xfrm>
                <a:off x="1424500" y="5237516"/>
                <a:ext cx="3512500" cy="996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−1−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b="0" dirty="0">
                  <a:solidFill>
                    <a:srgbClr val="C00000"/>
                  </a:solidFill>
                  <a:latin typeface="Cambria Math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E581F1-D660-6457-AFCC-E55A8AFC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500" y="5237516"/>
                <a:ext cx="3512500" cy="996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D7A5F7-1975-FEDF-79D7-96C36225EEC6}"/>
                  </a:ext>
                </a:extLst>
              </p:cNvPr>
              <p:cNvSpPr txBox="1"/>
              <p:nvPr/>
            </p:nvSpPr>
            <p:spPr>
              <a:xfrm>
                <a:off x="5529997" y="3988881"/>
                <a:ext cx="6495426" cy="995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−1−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D7A5F7-1975-FEDF-79D7-96C36225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97" y="3988881"/>
                <a:ext cx="6495426" cy="995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  <p:bldP spid="14" grpId="0" animBg="1"/>
      <p:bldP spid="15" grpId="0" animBg="1"/>
      <p:bldP spid="12" grpId="0"/>
      <p:bldP spid="13" grpId="0"/>
      <p:bldP spid="3" grpId="0"/>
      <p:bldP spid="4" grpId="0"/>
      <p:bldP spid="5" grpId="0"/>
      <p:bldP spid="17" grpId="0"/>
      <p:bldP spid="6" grpId="0"/>
      <p:bldP spid="8" grpId="0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Punit.vadher@darshan.ac.in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9727747320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Punit B Vadher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st</a:t>
                </a:r>
                <a:r>
                  <a:rPr lang="en-US" dirty="0"/>
                  <a:t> Semester</a:t>
                </a:r>
              </a:p>
              <a:p>
                <a:r>
                  <a:rPr lang="en-US" b="1" dirty="0"/>
                  <a:t>Discrete Mathematics</a:t>
                </a:r>
                <a:r>
                  <a:rPr lang="en-US" dirty="0"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 (DM)</a:t>
                </a:r>
              </a:p>
              <a:p>
                <a:r>
                  <a:rPr lang="en-US" dirty="0"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DU #2101HS302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t="-11570" b="-223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0690DF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4173-6075-FF3F-8091-EAB632A8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Binary Operation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152217-23F0-ECD0-5316-09ED88FB9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14212"/>
              </p:ext>
            </p:extLst>
          </p:nvPr>
        </p:nvGraphicFramePr>
        <p:xfrm>
          <a:off x="195809" y="826853"/>
          <a:ext cx="10468630" cy="54250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5000">
                  <a:extLst>
                    <a:ext uri="{9D8B030D-6E8A-4147-A177-3AD203B41FA5}">
                      <a16:colId xmlns:a16="http://schemas.microsoft.com/office/drawing/2014/main" val="176343813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805690592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1027457109"/>
                    </a:ext>
                  </a:extLst>
                </a:gridCol>
                <a:gridCol w="4663630">
                  <a:extLst>
                    <a:ext uri="{9D8B030D-6E8A-4147-A177-3AD203B41FA5}">
                      <a16:colId xmlns:a16="http://schemas.microsoft.com/office/drawing/2014/main" val="2748849178"/>
                    </a:ext>
                  </a:extLst>
                </a:gridCol>
              </a:tblGrid>
              <a:tr h="9307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677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591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14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48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5947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435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59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00613"/>
                  </a:ext>
                </a:extLst>
              </a:tr>
              <a:tr h="573853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2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4C87D-256A-D9BD-9892-081F5D403C14}"/>
                  </a:ext>
                </a:extLst>
              </p:cNvPr>
              <p:cNvSpPr txBox="1"/>
              <p:nvPr/>
            </p:nvSpPr>
            <p:spPr>
              <a:xfrm>
                <a:off x="2849669" y="1745177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4C87D-256A-D9BD-9892-081F5D403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69" y="1745177"/>
                <a:ext cx="4226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1967A-4F7A-32A9-09E5-CAD974498C7C}"/>
                  </a:ext>
                </a:extLst>
              </p:cNvPr>
              <p:cNvSpPr txBox="1"/>
              <p:nvPr/>
            </p:nvSpPr>
            <p:spPr>
              <a:xfrm>
                <a:off x="2855966" y="228702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1967A-4F7A-32A9-09E5-CAD974498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66" y="2287025"/>
                <a:ext cx="4226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FC086-EA7E-D32C-A48B-5B9FB2A68C84}"/>
                  </a:ext>
                </a:extLst>
              </p:cNvPr>
              <p:cNvSpPr txBox="1"/>
              <p:nvPr/>
            </p:nvSpPr>
            <p:spPr>
              <a:xfrm>
                <a:off x="2867705" y="289108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FC086-EA7E-D32C-A48B-5B9FB2A6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05" y="2891085"/>
                <a:ext cx="4226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38907-EC52-650A-C146-C30134CD25B6}"/>
                  </a:ext>
                </a:extLst>
              </p:cNvPr>
              <p:cNvSpPr txBox="1"/>
              <p:nvPr/>
            </p:nvSpPr>
            <p:spPr>
              <a:xfrm>
                <a:off x="2858069" y="3424620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38907-EC52-650A-C146-C30134C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69" y="3424620"/>
                <a:ext cx="4226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43600-2A37-1899-7439-17C00A592A0B}"/>
                  </a:ext>
                </a:extLst>
              </p:cNvPr>
              <p:cNvSpPr txBox="1"/>
              <p:nvPr/>
            </p:nvSpPr>
            <p:spPr>
              <a:xfrm>
                <a:off x="838957" y="2386784"/>
                <a:ext cx="4955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ℕ</m:t>
                      </m:r>
                    </m:oMath>
                  </m:oMathPara>
                </a14:m>
                <a:endParaRPr lang="en-IN" sz="4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43600-2A37-1899-7439-17C00A59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57" y="2386784"/>
                <a:ext cx="49551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83CAF-3045-4011-F6D7-24C703947EA2}"/>
                  </a:ext>
                </a:extLst>
              </p:cNvPr>
              <p:cNvSpPr txBox="1"/>
              <p:nvPr/>
            </p:nvSpPr>
            <p:spPr>
              <a:xfrm>
                <a:off x="4587095" y="1759694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83CAF-3045-4011-F6D7-24C70394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95" y="1759694"/>
                <a:ext cx="81250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1BEF71-16FE-566C-A7C3-B544E86FC887}"/>
                  </a:ext>
                </a:extLst>
              </p:cNvPr>
              <p:cNvSpPr txBox="1"/>
              <p:nvPr/>
            </p:nvSpPr>
            <p:spPr>
              <a:xfrm>
                <a:off x="4687663" y="2335751"/>
                <a:ext cx="622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1BEF71-16FE-566C-A7C3-B544E86F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63" y="2335751"/>
                <a:ext cx="6228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8F3DB-B462-F0E1-9732-1BBC67131F9E}"/>
                  </a:ext>
                </a:extLst>
              </p:cNvPr>
              <p:cNvSpPr txBox="1"/>
              <p:nvPr/>
            </p:nvSpPr>
            <p:spPr>
              <a:xfrm>
                <a:off x="4703170" y="3473348"/>
                <a:ext cx="622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28F3DB-B462-F0E1-9732-1BBC6713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70" y="3473348"/>
                <a:ext cx="6228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44D6A1-9678-042D-DA27-B7F471F934CB}"/>
                  </a:ext>
                </a:extLst>
              </p:cNvPr>
              <p:cNvSpPr txBox="1"/>
              <p:nvPr/>
            </p:nvSpPr>
            <p:spPr>
              <a:xfrm>
                <a:off x="4604372" y="2869276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44D6A1-9678-042D-DA27-B7F471F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72" y="2869276"/>
                <a:ext cx="8125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8861C-3BC3-FFD9-716A-4320B7811247}"/>
                  </a:ext>
                </a:extLst>
              </p:cNvPr>
              <p:cNvSpPr txBox="1"/>
              <p:nvPr/>
            </p:nvSpPr>
            <p:spPr>
              <a:xfrm>
                <a:off x="846489" y="4700917"/>
                <a:ext cx="4955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ℤ</m:t>
                      </m:r>
                    </m:oMath>
                  </m:oMathPara>
                </a14:m>
                <a:endParaRPr lang="en-IN" sz="4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8861C-3BC3-FFD9-716A-4320B781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89" y="4700917"/>
                <a:ext cx="495516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42759D-587B-9516-6583-B62373E4EA97}"/>
                  </a:ext>
                </a:extLst>
              </p:cNvPr>
              <p:cNvSpPr txBox="1"/>
              <p:nvPr/>
            </p:nvSpPr>
            <p:spPr>
              <a:xfrm>
                <a:off x="2866599" y="402320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42759D-587B-9516-6583-B62373E4E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99" y="4023205"/>
                <a:ext cx="4226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5487-81B0-09E4-D453-5B2CFEA4B306}"/>
                  </a:ext>
                </a:extLst>
              </p:cNvPr>
              <p:cNvSpPr txBox="1"/>
              <p:nvPr/>
            </p:nvSpPr>
            <p:spPr>
              <a:xfrm>
                <a:off x="2866599" y="4571800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5487-81B0-09E4-D453-5B2CFEA4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99" y="4571800"/>
                <a:ext cx="4226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B0416C-51FD-FB4C-2B63-CB75607EC6FE}"/>
                  </a:ext>
                </a:extLst>
              </p:cNvPr>
              <p:cNvSpPr txBox="1"/>
              <p:nvPr/>
            </p:nvSpPr>
            <p:spPr>
              <a:xfrm>
                <a:off x="2874908" y="5102842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B0416C-51FD-FB4C-2B63-CB75607EC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08" y="5102842"/>
                <a:ext cx="4226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209F04-E25D-305C-1C07-1A1F83087067}"/>
                  </a:ext>
                </a:extLst>
              </p:cNvPr>
              <p:cNvSpPr txBox="1"/>
              <p:nvPr/>
            </p:nvSpPr>
            <p:spPr>
              <a:xfrm>
                <a:off x="2868702" y="5695106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209F04-E25D-305C-1C07-1A1F83087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2" y="5695106"/>
                <a:ext cx="42264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DEC085-34AD-93A5-A71A-0CD74BED18EB}"/>
                  </a:ext>
                </a:extLst>
              </p:cNvPr>
              <p:cNvSpPr txBox="1"/>
              <p:nvPr/>
            </p:nvSpPr>
            <p:spPr>
              <a:xfrm>
                <a:off x="4602599" y="4039665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DEC085-34AD-93A5-A71A-0CD74BED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99" y="4039665"/>
                <a:ext cx="81250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BB04DA-1622-8BE2-8093-34AB3C0A6A65}"/>
                  </a:ext>
                </a:extLst>
              </p:cNvPr>
              <p:cNvSpPr txBox="1"/>
              <p:nvPr/>
            </p:nvSpPr>
            <p:spPr>
              <a:xfrm>
                <a:off x="4724104" y="5719217"/>
                <a:ext cx="622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BB04DA-1622-8BE2-8093-34AB3C0A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104" y="5719217"/>
                <a:ext cx="62288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DE52F-6A83-8CCB-0979-ED6D5B42D41F}"/>
                  </a:ext>
                </a:extLst>
              </p:cNvPr>
              <p:cNvSpPr txBox="1"/>
              <p:nvPr/>
            </p:nvSpPr>
            <p:spPr>
              <a:xfrm>
                <a:off x="4629295" y="5161040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DE52F-6A83-8CCB-0979-ED6D5B42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95" y="5161040"/>
                <a:ext cx="81250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A04E4-278B-CCC1-AF7F-1375ABB6424E}"/>
                  </a:ext>
                </a:extLst>
              </p:cNvPr>
              <p:cNvSpPr txBox="1"/>
              <p:nvPr/>
            </p:nvSpPr>
            <p:spPr>
              <a:xfrm>
                <a:off x="4613232" y="4616615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A04E4-278B-CCC1-AF7F-1375ABB6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232" y="4616615"/>
                <a:ext cx="81250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C3D3790-1E84-F5DC-3E4B-19ACC096A991}"/>
              </a:ext>
            </a:extLst>
          </p:cNvPr>
          <p:cNvSpPr txBox="1"/>
          <p:nvPr/>
        </p:nvSpPr>
        <p:spPr>
          <a:xfrm>
            <a:off x="803679" y="1010711"/>
            <a:ext cx="73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Set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8993DD-2587-3B3E-4850-C73069182E38}"/>
              </a:ext>
            </a:extLst>
          </p:cNvPr>
          <p:cNvSpPr txBox="1"/>
          <p:nvPr/>
        </p:nvSpPr>
        <p:spPr>
          <a:xfrm>
            <a:off x="2330447" y="1017778"/>
            <a:ext cx="1883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Operation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C31F9D-8D1B-47D6-0618-96DF4CF676EE}"/>
              </a:ext>
            </a:extLst>
          </p:cNvPr>
          <p:cNvSpPr txBox="1"/>
          <p:nvPr/>
        </p:nvSpPr>
        <p:spPr>
          <a:xfrm>
            <a:off x="4139417" y="826747"/>
            <a:ext cx="1741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Binary Operation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7270E-90C6-56F6-EED9-7EEBA769B611}"/>
              </a:ext>
            </a:extLst>
          </p:cNvPr>
          <p:cNvSpPr txBox="1"/>
          <p:nvPr/>
        </p:nvSpPr>
        <p:spPr>
          <a:xfrm>
            <a:off x="7486164" y="1017974"/>
            <a:ext cx="1343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Reason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686EDA-C1CA-BFF8-FAC0-95E78D2EA333}"/>
                  </a:ext>
                </a:extLst>
              </p:cNvPr>
              <p:cNvSpPr txBox="1"/>
              <p:nvPr/>
            </p:nvSpPr>
            <p:spPr>
              <a:xfrm>
                <a:off x="6451308" y="175969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686EDA-C1CA-BFF8-FAC0-95E78D2E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8" y="1759694"/>
                <a:ext cx="353678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785C22-8A05-268B-6687-7C70E2A8E6CD}"/>
                  </a:ext>
                </a:extLst>
              </p:cNvPr>
              <p:cNvSpPr txBox="1"/>
              <p:nvPr/>
            </p:nvSpPr>
            <p:spPr>
              <a:xfrm>
                <a:off x="5853255" y="2335395"/>
                <a:ext cx="4917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, 3 ∈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785C22-8A05-268B-6687-7C70E2A8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255" y="2335395"/>
                <a:ext cx="491754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8E7E47-3EC8-341B-B0FF-C26D6EE24C2F}"/>
                  </a:ext>
                </a:extLst>
              </p:cNvPr>
              <p:cNvSpPr txBox="1"/>
              <p:nvPr/>
            </p:nvSpPr>
            <p:spPr>
              <a:xfrm>
                <a:off x="6451238" y="2905780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8E7E47-3EC8-341B-B0FF-C26D6EE2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38" y="2905780"/>
                <a:ext cx="353678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ABB22-07E0-4659-CDDD-20AECC2A8B39}"/>
                  </a:ext>
                </a:extLst>
              </p:cNvPr>
              <p:cNvSpPr txBox="1"/>
              <p:nvPr/>
            </p:nvSpPr>
            <p:spPr>
              <a:xfrm>
                <a:off x="5707765" y="3479933"/>
                <a:ext cx="4917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, 3 ∈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ABB22-07E0-4659-CDDD-20AECC2A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65" y="3479933"/>
                <a:ext cx="491754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EEDB3A-1EC8-DDB3-AA93-F5F5EFCBFF83}"/>
                  </a:ext>
                </a:extLst>
              </p:cNvPr>
              <p:cNvSpPr txBox="1"/>
              <p:nvPr/>
            </p:nvSpPr>
            <p:spPr>
              <a:xfrm>
                <a:off x="6413136" y="401899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EEDB3A-1EC8-DDB3-AA93-F5F5EFCB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36" y="4018994"/>
                <a:ext cx="3536789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26E82-2CF9-166A-A1EC-132AE77E93AD}"/>
                  </a:ext>
                </a:extLst>
              </p:cNvPr>
              <p:cNvSpPr txBox="1"/>
              <p:nvPr/>
            </p:nvSpPr>
            <p:spPr>
              <a:xfrm>
                <a:off x="6413136" y="4575303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26E82-2CF9-166A-A1EC-132AE77E9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36" y="4575303"/>
                <a:ext cx="353678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8FDA81-054A-E016-B51C-3DBF32ABD216}"/>
                  </a:ext>
                </a:extLst>
              </p:cNvPr>
              <p:cNvSpPr txBox="1"/>
              <p:nvPr/>
            </p:nvSpPr>
            <p:spPr>
              <a:xfrm>
                <a:off x="6402503" y="511544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8FDA81-054A-E016-B51C-3DBF32AB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03" y="5115444"/>
                <a:ext cx="353678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3983B-1373-688D-5741-DDD83186AC52}"/>
                  </a:ext>
                </a:extLst>
              </p:cNvPr>
              <p:cNvSpPr txBox="1"/>
              <p:nvPr/>
            </p:nvSpPr>
            <p:spPr>
              <a:xfrm>
                <a:off x="5650909" y="5702232"/>
                <a:ext cx="4917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, 3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3983B-1373-688D-5741-DDD83186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909" y="5702232"/>
                <a:ext cx="491754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3" grpId="0"/>
      <p:bldP spid="5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5" grpId="0"/>
      <p:bldP spid="27" grpId="0"/>
      <p:bldP spid="29" grpId="0"/>
      <p:bldP spid="32" grpId="0"/>
      <p:bldP spid="33" grpId="0"/>
      <p:bldP spid="34" grpId="0"/>
      <p:bldP spid="36" grpId="0"/>
      <p:bldP spid="37" grpId="0"/>
      <p:bldP spid="38" grpId="0"/>
      <p:bldP spid="40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4173-6075-FF3F-8091-EAB632A8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Binary Operation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152217-23F0-ECD0-5316-09ED88FB9726}"/>
              </a:ext>
            </a:extLst>
          </p:cNvPr>
          <p:cNvGraphicFramePr>
            <a:graphicFrameLocks noGrp="1"/>
          </p:cNvGraphicFramePr>
          <p:nvPr/>
        </p:nvGraphicFramePr>
        <p:xfrm>
          <a:off x="195809" y="826853"/>
          <a:ext cx="10468630" cy="54250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5000">
                  <a:extLst>
                    <a:ext uri="{9D8B030D-6E8A-4147-A177-3AD203B41FA5}">
                      <a16:colId xmlns:a16="http://schemas.microsoft.com/office/drawing/2014/main" val="176343813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805690592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1027457109"/>
                    </a:ext>
                  </a:extLst>
                </a:gridCol>
                <a:gridCol w="4663630">
                  <a:extLst>
                    <a:ext uri="{9D8B030D-6E8A-4147-A177-3AD203B41FA5}">
                      <a16:colId xmlns:a16="http://schemas.microsoft.com/office/drawing/2014/main" val="2748849178"/>
                    </a:ext>
                  </a:extLst>
                </a:gridCol>
              </a:tblGrid>
              <a:tr h="9307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9677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591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14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48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5947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435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59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00613"/>
                  </a:ext>
                </a:extLst>
              </a:tr>
              <a:tr h="573853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2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4C87D-256A-D9BD-9892-081F5D403C14}"/>
                  </a:ext>
                </a:extLst>
              </p:cNvPr>
              <p:cNvSpPr txBox="1"/>
              <p:nvPr/>
            </p:nvSpPr>
            <p:spPr>
              <a:xfrm>
                <a:off x="2849669" y="1745177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4C87D-256A-D9BD-9892-081F5D403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669" y="1745177"/>
                <a:ext cx="4226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1967A-4F7A-32A9-09E5-CAD974498C7C}"/>
                  </a:ext>
                </a:extLst>
              </p:cNvPr>
              <p:cNvSpPr txBox="1"/>
              <p:nvPr/>
            </p:nvSpPr>
            <p:spPr>
              <a:xfrm>
                <a:off x="2855966" y="228702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1967A-4F7A-32A9-09E5-CAD974498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66" y="2287025"/>
                <a:ext cx="4226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FC086-EA7E-D32C-A48B-5B9FB2A68C84}"/>
                  </a:ext>
                </a:extLst>
              </p:cNvPr>
              <p:cNvSpPr txBox="1"/>
              <p:nvPr/>
            </p:nvSpPr>
            <p:spPr>
              <a:xfrm>
                <a:off x="2867705" y="289108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FC086-EA7E-D32C-A48B-5B9FB2A6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05" y="2891085"/>
                <a:ext cx="4226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38907-EC52-650A-C146-C30134CD25B6}"/>
                  </a:ext>
                </a:extLst>
              </p:cNvPr>
              <p:cNvSpPr txBox="1"/>
              <p:nvPr/>
            </p:nvSpPr>
            <p:spPr>
              <a:xfrm>
                <a:off x="2858069" y="3424620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38907-EC52-650A-C146-C30134C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69" y="3424620"/>
                <a:ext cx="4226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43600-2A37-1899-7439-17C00A592A0B}"/>
                  </a:ext>
                </a:extLst>
              </p:cNvPr>
              <p:cNvSpPr txBox="1"/>
              <p:nvPr/>
            </p:nvSpPr>
            <p:spPr>
              <a:xfrm>
                <a:off x="838957" y="2386784"/>
                <a:ext cx="4955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ℚ</m:t>
                      </m:r>
                    </m:oMath>
                  </m:oMathPara>
                </a14:m>
                <a:endParaRPr lang="en-IN" sz="4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43600-2A37-1899-7439-17C00A59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57" y="2386784"/>
                <a:ext cx="495516" cy="769441"/>
              </a:xfrm>
              <a:prstGeom prst="rect">
                <a:avLst/>
              </a:prstGeom>
              <a:blipFill>
                <a:blip r:embed="rId6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83CAF-3045-4011-F6D7-24C703947EA2}"/>
                  </a:ext>
                </a:extLst>
              </p:cNvPr>
              <p:cNvSpPr txBox="1"/>
              <p:nvPr/>
            </p:nvSpPr>
            <p:spPr>
              <a:xfrm>
                <a:off x="4587095" y="1759694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83CAF-3045-4011-F6D7-24C70394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95" y="1759694"/>
                <a:ext cx="81250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1BEF71-16FE-566C-A7C3-B544E86FC887}"/>
                  </a:ext>
                </a:extLst>
              </p:cNvPr>
              <p:cNvSpPr txBox="1"/>
              <p:nvPr/>
            </p:nvSpPr>
            <p:spPr>
              <a:xfrm>
                <a:off x="4645131" y="2335751"/>
                <a:ext cx="622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1BEF71-16FE-566C-A7C3-B544E86F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131" y="2335751"/>
                <a:ext cx="6228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44D6A1-9678-042D-DA27-B7F471F934CB}"/>
                  </a:ext>
                </a:extLst>
              </p:cNvPr>
              <p:cNvSpPr txBox="1"/>
              <p:nvPr/>
            </p:nvSpPr>
            <p:spPr>
              <a:xfrm>
                <a:off x="4604372" y="2869276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44D6A1-9678-042D-DA27-B7F471F9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72" y="2869276"/>
                <a:ext cx="81250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8861C-3BC3-FFD9-716A-4320B7811247}"/>
                  </a:ext>
                </a:extLst>
              </p:cNvPr>
              <p:cNvSpPr txBox="1"/>
              <p:nvPr/>
            </p:nvSpPr>
            <p:spPr>
              <a:xfrm>
                <a:off x="846489" y="4700917"/>
                <a:ext cx="4955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IN" sz="4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8861C-3BC3-FFD9-716A-4320B781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89" y="4700917"/>
                <a:ext cx="495516" cy="769441"/>
              </a:xfrm>
              <a:prstGeom prst="rect">
                <a:avLst/>
              </a:prstGeom>
              <a:blipFill>
                <a:blip r:embed="rId10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42759D-587B-9516-6583-B62373E4EA97}"/>
                  </a:ext>
                </a:extLst>
              </p:cNvPr>
              <p:cNvSpPr txBox="1"/>
              <p:nvPr/>
            </p:nvSpPr>
            <p:spPr>
              <a:xfrm>
                <a:off x="2866599" y="4023205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42759D-587B-9516-6583-B62373E4E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99" y="4023205"/>
                <a:ext cx="4226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5487-81B0-09E4-D453-5B2CFEA4B306}"/>
                  </a:ext>
                </a:extLst>
              </p:cNvPr>
              <p:cNvSpPr txBox="1"/>
              <p:nvPr/>
            </p:nvSpPr>
            <p:spPr>
              <a:xfrm>
                <a:off x="2866599" y="4571800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65487-81B0-09E4-D453-5B2CFEA4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99" y="4571800"/>
                <a:ext cx="4226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B0416C-51FD-FB4C-2B63-CB75607EC6FE}"/>
                  </a:ext>
                </a:extLst>
              </p:cNvPr>
              <p:cNvSpPr txBox="1"/>
              <p:nvPr/>
            </p:nvSpPr>
            <p:spPr>
              <a:xfrm>
                <a:off x="2874908" y="5102842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B0416C-51FD-FB4C-2B63-CB75607EC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08" y="5102842"/>
                <a:ext cx="4226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209F04-E25D-305C-1C07-1A1F83087067}"/>
                  </a:ext>
                </a:extLst>
              </p:cNvPr>
              <p:cNvSpPr txBox="1"/>
              <p:nvPr/>
            </p:nvSpPr>
            <p:spPr>
              <a:xfrm>
                <a:off x="2868702" y="5695106"/>
                <a:ext cx="422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209F04-E25D-305C-1C07-1A1F83087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2" y="5695106"/>
                <a:ext cx="4226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DEC085-34AD-93A5-A71A-0CD74BED18EB}"/>
                  </a:ext>
                </a:extLst>
              </p:cNvPr>
              <p:cNvSpPr txBox="1"/>
              <p:nvPr/>
            </p:nvSpPr>
            <p:spPr>
              <a:xfrm>
                <a:off x="4602599" y="4039665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DEC085-34AD-93A5-A71A-0CD74BED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99" y="4039665"/>
                <a:ext cx="8125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BB04DA-1622-8BE2-8093-34AB3C0A6A65}"/>
                  </a:ext>
                </a:extLst>
              </p:cNvPr>
              <p:cNvSpPr txBox="1"/>
              <p:nvPr/>
            </p:nvSpPr>
            <p:spPr>
              <a:xfrm>
                <a:off x="4724104" y="5719217"/>
                <a:ext cx="622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BB04DA-1622-8BE2-8093-34AB3C0A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104" y="5719217"/>
                <a:ext cx="62288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DE52F-6A83-8CCB-0979-ED6D5B42D41F}"/>
                  </a:ext>
                </a:extLst>
              </p:cNvPr>
              <p:cNvSpPr txBox="1"/>
              <p:nvPr/>
            </p:nvSpPr>
            <p:spPr>
              <a:xfrm>
                <a:off x="4629295" y="5161040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DE52F-6A83-8CCB-0979-ED6D5B42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95" y="5161040"/>
                <a:ext cx="81250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A04E4-278B-CCC1-AF7F-1375ABB6424E}"/>
                  </a:ext>
                </a:extLst>
              </p:cNvPr>
              <p:cNvSpPr txBox="1"/>
              <p:nvPr/>
            </p:nvSpPr>
            <p:spPr>
              <a:xfrm>
                <a:off x="4613232" y="4616615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Yes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A04E4-278B-CCC1-AF7F-1375ABB6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232" y="4616615"/>
                <a:ext cx="81250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C3D3790-1E84-F5DC-3E4B-19ACC096A991}"/>
              </a:ext>
            </a:extLst>
          </p:cNvPr>
          <p:cNvSpPr txBox="1"/>
          <p:nvPr/>
        </p:nvSpPr>
        <p:spPr>
          <a:xfrm>
            <a:off x="803679" y="1010711"/>
            <a:ext cx="73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Set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8993DD-2587-3B3E-4850-C73069182E38}"/>
              </a:ext>
            </a:extLst>
          </p:cNvPr>
          <p:cNvSpPr txBox="1"/>
          <p:nvPr/>
        </p:nvSpPr>
        <p:spPr>
          <a:xfrm>
            <a:off x="2330447" y="1017778"/>
            <a:ext cx="1883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Operation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C31F9D-8D1B-47D6-0618-96DF4CF676EE}"/>
              </a:ext>
            </a:extLst>
          </p:cNvPr>
          <p:cNvSpPr txBox="1"/>
          <p:nvPr/>
        </p:nvSpPr>
        <p:spPr>
          <a:xfrm>
            <a:off x="4139417" y="826747"/>
            <a:ext cx="1741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Binary Operation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7270E-90C6-56F6-EED9-7EEBA769B611}"/>
              </a:ext>
            </a:extLst>
          </p:cNvPr>
          <p:cNvSpPr txBox="1"/>
          <p:nvPr/>
        </p:nvSpPr>
        <p:spPr>
          <a:xfrm>
            <a:off x="7486164" y="1017974"/>
            <a:ext cx="1343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Reason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686EDA-C1CA-BFF8-FAC0-95E78D2EA333}"/>
                  </a:ext>
                </a:extLst>
              </p:cNvPr>
              <p:cNvSpPr txBox="1"/>
              <p:nvPr/>
            </p:nvSpPr>
            <p:spPr>
              <a:xfrm>
                <a:off x="6547005" y="175969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686EDA-C1CA-BFF8-FAC0-95E78D2E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05" y="1759694"/>
                <a:ext cx="353678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8E7E47-3EC8-341B-B0FF-C26D6EE24C2F}"/>
                  </a:ext>
                </a:extLst>
              </p:cNvPr>
              <p:cNvSpPr txBox="1"/>
              <p:nvPr/>
            </p:nvSpPr>
            <p:spPr>
              <a:xfrm>
                <a:off x="6525669" y="2916413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8E7E47-3EC8-341B-B0FF-C26D6EE2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69" y="2916413"/>
                <a:ext cx="353678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EEDB3A-1EC8-DDB3-AA93-F5F5EFCBFF83}"/>
                  </a:ext>
                </a:extLst>
              </p:cNvPr>
              <p:cNvSpPr txBox="1"/>
              <p:nvPr/>
            </p:nvSpPr>
            <p:spPr>
              <a:xfrm>
                <a:off x="6413136" y="401899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EEDB3A-1EC8-DDB3-AA93-F5F5EFCB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36" y="4018994"/>
                <a:ext cx="353678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26E82-2CF9-166A-A1EC-132AE77E93AD}"/>
                  </a:ext>
                </a:extLst>
              </p:cNvPr>
              <p:cNvSpPr txBox="1"/>
              <p:nvPr/>
            </p:nvSpPr>
            <p:spPr>
              <a:xfrm>
                <a:off x="6423769" y="4575303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26E82-2CF9-166A-A1EC-132AE77E9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69" y="4575303"/>
                <a:ext cx="353678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8FDA81-054A-E016-B51C-3DBF32ABD216}"/>
                  </a:ext>
                </a:extLst>
              </p:cNvPr>
              <p:cNvSpPr txBox="1"/>
              <p:nvPr/>
            </p:nvSpPr>
            <p:spPr>
              <a:xfrm>
                <a:off x="6543313" y="2338707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8FDA81-054A-E016-B51C-3DBF32AB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13" y="2338707"/>
                <a:ext cx="353678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3983B-1373-688D-5741-DDD83186AC52}"/>
                  </a:ext>
                </a:extLst>
              </p:cNvPr>
              <p:cNvSpPr txBox="1"/>
              <p:nvPr/>
            </p:nvSpPr>
            <p:spPr>
              <a:xfrm>
                <a:off x="5842303" y="5702232"/>
                <a:ext cx="4917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, 0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3983B-1373-688D-5741-DDD83186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03" y="5702232"/>
                <a:ext cx="491754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8F244B-8DAB-94C6-DF1E-B0AEE1CDDC7F}"/>
                  </a:ext>
                </a:extLst>
              </p:cNvPr>
              <p:cNvSpPr txBox="1"/>
              <p:nvPr/>
            </p:nvSpPr>
            <p:spPr>
              <a:xfrm>
                <a:off x="6423768" y="5109374"/>
                <a:ext cx="35367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8F244B-8DAB-94C6-DF1E-B0AEE1CD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68" y="5109374"/>
                <a:ext cx="353678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4232A1-4CB9-E8DD-0BE6-820467053D6C}"/>
                  </a:ext>
                </a:extLst>
              </p:cNvPr>
              <p:cNvSpPr txBox="1"/>
              <p:nvPr/>
            </p:nvSpPr>
            <p:spPr>
              <a:xfrm>
                <a:off x="4619735" y="3434700"/>
                <a:ext cx="812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4232A1-4CB9-E8DD-0BE6-82046705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35" y="3434700"/>
                <a:ext cx="812506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5C53EB-BFBA-F085-98FB-DCEB70C7D96D}"/>
                  </a:ext>
                </a:extLst>
              </p:cNvPr>
              <p:cNvSpPr txBox="1"/>
              <p:nvPr/>
            </p:nvSpPr>
            <p:spPr>
              <a:xfrm>
                <a:off x="5746895" y="3496260"/>
                <a:ext cx="4917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0 , 0 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5C53EB-BFBA-F085-98FB-DCEB70C7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95" y="3496260"/>
                <a:ext cx="491754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5" grpId="0"/>
      <p:bldP spid="3" grpId="0"/>
      <p:bldP spid="5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32" grpId="0"/>
      <p:bldP spid="34" grpId="0"/>
      <p:bldP spid="37" grpId="0"/>
      <p:bldP spid="38" grpId="0"/>
      <p:bldP spid="40" grpId="0"/>
      <p:bldP spid="43" grpId="0"/>
      <p:bldP spid="24" grpId="0"/>
      <p:bldP spid="1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86152" y="699563"/>
                <a:ext cx="10389838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On the set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check whether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binary operation or not.</a:t>
                </a:r>
                <a:endParaRPr lang="en-I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  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152" y="699563"/>
                <a:ext cx="10389838" cy="1313180"/>
              </a:xfrm>
              <a:prstGeom prst="rect">
                <a:avLst/>
              </a:prstGeom>
              <a:blipFill>
                <a:blip r:embed="rId3"/>
                <a:stretch>
                  <a:fillRect l="-1174" b="-1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7247BF-4A2C-1375-879E-62A19D7C326A}"/>
                  </a:ext>
                </a:extLst>
              </p:cNvPr>
              <p:cNvSpPr txBox="1"/>
              <p:nvPr/>
            </p:nvSpPr>
            <p:spPr>
              <a:xfrm>
                <a:off x="1870075" y="2355808"/>
                <a:ext cx="6127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mn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7247BF-4A2C-1375-879E-62A19D7C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075" y="2355808"/>
                <a:ext cx="6127750" cy="523220"/>
              </a:xfrm>
              <a:prstGeom prst="rect">
                <a:avLst/>
              </a:prstGeom>
              <a:blipFill>
                <a:blip r:embed="rId4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8F3952-7586-1651-08E6-3EEFE68C17D0}"/>
                  </a:ext>
                </a:extLst>
              </p:cNvPr>
              <p:cNvSpPr txBox="1"/>
              <p:nvPr/>
            </p:nvSpPr>
            <p:spPr>
              <a:xfrm>
                <a:off x="1946275" y="3120493"/>
                <a:ext cx="7197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As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2, 3, …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8F3952-7586-1651-08E6-3EEFE68C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75" y="3120493"/>
                <a:ext cx="7197725" cy="523220"/>
              </a:xfrm>
              <a:prstGeom prst="rect">
                <a:avLst/>
              </a:prstGeom>
              <a:blipFill>
                <a:blip r:embed="rId5"/>
                <a:stretch>
                  <a:fillRect l="-169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2CE703-7EEE-8E7C-1749-4403A5ADCAA4}"/>
                  </a:ext>
                </a:extLst>
              </p:cNvPr>
              <p:cNvSpPr txBox="1"/>
              <p:nvPr/>
            </p:nvSpPr>
            <p:spPr>
              <a:xfrm>
                <a:off x="1946134" y="3733454"/>
                <a:ext cx="61264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 we take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/>
                      </a:rPr>
                      <m:t>=3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2CE703-7EEE-8E7C-1749-4403A5AD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34" y="3733454"/>
                <a:ext cx="6126480" cy="523220"/>
              </a:xfrm>
              <a:prstGeom prst="rect">
                <a:avLst/>
              </a:prstGeom>
              <a:blipFill>
                <a:blip r:embed="rId6"/>
                <a:stretch>
                  <a:fillRect l="-19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BB32BD-55E6-074B-B19E-00D358A80EA4}"/>
                  </a:ext>
                </a:extLst>
              </p:cNvPr>
              <p:cNvSpPr txBox="1"/>
              <p:nvPr/>
            </p:nvSpPr>
            <p:spPr>
              <a:xfrm>
                <a:off x="1945428" y="4243974"/>
                <a:ext cx="6127750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6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/>
                      </a:rPr>
                      <m:t>=−1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∉</m:t>
                    </m:r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ℤ</m:t>
                        </m:r>
                      </m:e>
                      <m: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BB32BD-55E6-074B-B19E-00D358A80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428" y="4243974"/>
                <a:ext cx="6127750" cy="666849"/>
              </a:xfrm>
              <a:prstGeom prst="rect">
                <a:avLst/>
              </a:prstGeom>
              <a:blipFill>
                <a:blip r:embed="rId7"/>
                <a:stretch>
                  <a:fillRect l="-1990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6BDE7C-7849-4DD4-E2F8-113B39EBF035}"/>
                  </a:ext>
                </a:extLst>
              </p:cNvPr>
              <p:cNvSpPr txBox="1"/>
              <p:nvPr/>
            </p:nvSpPr>
            <p:spPr>
              <a:xfrm>
                <a:off x="1945570" y="4987864"/>
                <a:ext cx="6127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/>
                      </a:rPr>
                      <m:t>∗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is not a binary operation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ℤ</m:t>
                        </m:r>
                      </m:e>
                      <m:sup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6BDE7C-7849-4DD4-E2F8-113B39EB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570" y="4987864"/>
                <a:ext cx="6127750" cy="523220"/>
              </a:xfrm>
              <a:prstGeom prst="rect">
                <a:avLst/>
              </a:prstGeom>
              <a:blipFill>
                <a:blip r:embed="rId8"/>
                <a:stretch>
                  <a:fillRect l="-19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5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20" grpId="0"/>
      <p:bldP spid="22" grpId="0"/>
      <p:bldP spid="26" grpId="0"/>
      <p:bldP spid="2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86152" y="699563"/>
                <a:ext cx="10389838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On the set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check whether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binary operation or not.</a:t>
                </a:r>
                <a:endParaRPr lang="en-I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  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152" y="699563"/>
                <a:ext cx="10389838" cy="1313180"/>
              </a:xfrm>
              <a:prstGeom prst="rect">
                <a:avLst/>
              </a:prstGeom>
              <a:blipFill>
                <a:blip r:embed="rId3"/>
                <a:stretch>
                  <a:fillRect l="-1174" b="-1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7247BF-4A2C-1375-879E-62A19D7C326A}"/>
                  </a:ext>
                </a:extLst>
              </p:cNvPr>
              <p:cNvSpPr txBox="1"/>
              <p:nvPr/>
            </p:nvSpPr>
            <p:spPr>
              <a:xfrm>
                <a:off x="1870075" y="2355808"/>
                <a:ext cx="6127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(2)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7247BF-4A2C-1375-879E-62A19D7C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075" y="2355808"/>
                <a:ext cx="6127750" cy="523220"/>
              </a:xfrm>
              <a:prstGeom prst="rect">
                <a:avLst/>
              </a:prstGeom>
              <a:blipFill>
                <a:blip r:embed="rId4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6BDE7C-7849-4DD4-E2F8-113B39EBF035}"/>
                  </a:ext>
                </a:extLst>
              </p:cNvPr>
              <p:cNvSpPr txBox="1"/>
              <p:nvPr/>
            </p:nvSpPr>
            <p:spPr>
              <a:xfrm>
                <a:off x="1958128" y="4359222"/>
                <a:ext cx="8392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6BDE7C-7849-4DD4-E2F8-113B39EB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128" y="4359222"/>
                <a:ext cx="8392372" cy="523220"/>
              </a:xfrm>
              <a:prstGeom prst="rect">
                <a:avLst/>
              </a:prstGeom>
              <a:blipFill>
                <a:blip r:embed="rId5"/>
                <a:stretch>
                  <a:fillRect l="-145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AA071-7417-DE05-0E22-707620900206}"/>
                  </a:ext>
                </a:extLst>
              </p:cNvPr>
              <p:cNvSpPr txBox="1"/>
              <p:nvPr/>
            </p:nvSpPr>
            <p:spPr>
              <a:xfrm>
                <a:off x="1946275" y="3120493"/>
                <a:ext cx="7197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As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2, 3, …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AA071-7417-DE05-0E22-707620900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75" y="3120493"/>
                <a:ext cx="7197725" cy="523220"/>
              </a:xfrm>
              <a:prstGeom prst="rect">
                <a:avLst/>
              </a:prstGeom>
              <a:blipFill>
                <a:blip r:embed="rId6"/>
                <a:stretch>
                  <a:fillRect l="-169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715C35-358C-E212-C870-F62DF5870333}"/>
              </a:ext>
            </a:extLst>
          </p:cNvPr>
          <p:cNvSpPr txBox="1"/>
          <p:nvPr/>
        </p:nvSpPr>
        <p:spPr>
          <a:xfrm>
            <a:off x="1932728" y="3733425"/>
            <a:ext cx="1020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Clearly,</a:t>
            </a:r>
            <a:r>
              <a:rPr lang="en-IN" sz="2800" b="1" dirty="0">
                <a:solidFill>
                  <a:srgbClr val="002060"/>
                </a:solidFill>
              </a:rPr>
              <a:t> positive power of positive integer is again a positive integer.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469FD-5106-D09C-7BD3-667FDFC5DC41}"/>
                  </a:ext>
                </a:extLst>
              </p:cNvPr>
              <p:cNvSpPr txBox="1"/>
              <p:nvPr/>
            </p:nvSpPr>
            <p:spPr>
              <a:xfrm>
                <a:off x="1983670" y="4975164"/>
                <a:ext cx="6127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/>
                      </a:rPr>
                      <m:t>∗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is a binary operation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ℤ</m:t>
                        </m:r>
                      </m:e>
                      <m:sup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469FD-5106-D09C-7BD3-667FDFC5D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0" y="4975164"/>
                <a:ext cx="6127750" cy="523220"/>
              </a:xfrm>
              <a:prstGeom prst="rect">
                <a:avLst/>
              </a:prstGeom>
              <a:blipFill>
                <a:blip r:embed="rId7"/>
                <a:stretch>
                  <a:fillRect l="-198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57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4" grpId="0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Algebraic Structures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00" y="720117"/>
                <a:ext cx="12192000" cy="137449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 </a:t>
                </a:r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non-empty</a:t>
                </a: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set </a:t>
                </a:r>
                <a:r>
                  <a:rPr lang="en-US" b="0" i="0" dirty="0">
                    <a:solidFill>
                      <a:srgbClr val="002060"/>
                    </a:solidFill>
                    <a:latin typeface="+mj-lt"/>
                  </a:rPr>
                  <a:t>G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equipped with one or more </a:t>
                </a:r>
                <a:r>
                  <a:rPr lang="en-IN" dirty="0">
                    <a:solidFill>
                      <a:srgbClr val="FF000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binary operations</a:t>
                </a:r>
                <a:r>
                  <a:rPr lang="en-IN" dirty="0">
                    <a:solidFill>
                      <a:srgbClr val="00206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is known as  </a:t>
                </a:r>
                <a:r>
                  <a:rPr lang="en-IN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algebraic structure</a:t>
                </a:r>
                <a:r>
                  <a:rPr lang="en-IN" b="1" dirty="0">
                    <a:solidFill>
                      <a:srgbClr val="00206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" y="720117"/>
                <a:ext cx="12192000" cy="1374498"/>
              </a:xfrm>
              <a:blipFill>
                <a:blip r:embed="rId2"/>
                <a:stretch>
                  <a:fillRect l="-900" r="-1050" b="-70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339941" y="3454064"/>
            <a:ext cx="1438060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0F720C-0D46-9292-0076-FCF2B37DD863}"/>
                  </a:ext>
                </a:extLst>
              </p:cNvPr>
              <p:cNvSpPr txBox="1"/>
              <p:nvPr/>
            </p:nvSpPr>
            <p:spPr>
              <a:xfrm>
                <a:off x="4721151" y="4588722"/>
                <a:ext cx="622004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Since,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is not binary operation on </a:t>
                </a:r>
                <a14:m>
                  <m:oMath xmlns:m="http://schemas.openxmlformats.org/officeDocument/2006/math"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0F720C-0D46-9292-0076-FCF2B37D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51" y="4588722"/>
                <a:ext cx="6220046" cy="666849"/>
              </a:xfrm>
              <a:prstGeom prst="rect">
                <a:avLst/>
              </a:prstGeom>
              <a:blipFill>
                <a:blip r:embed="rId3"/>
                <a:stretch>
                  <a:fillRect l="-1959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D7F60BA-A8BF-83FE-3772-3B31D23EA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955008"/>
                <a:ext cx="12192000" cy="1374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The  algebraic structure consisting of a set G and binary operations </a:t>
                </a:r>
                <a14:m>
                  <m:oMath xmlns:m="http://schemas.openxmlformats.org/officeDocument/2006/math"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∘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on G is denoted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,  ∗ ,  ∘</m:t>
                        </m:r>
                      </m:e>
                    </m:d>
                  </m:oMath>
                </a14:m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D7F60BA-A8BF-83FE-3772-3B31D23EA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5008"/>
                <a:ext cx="12192000" cy="1374498"/>
              </a:xfrm>
              <a:prstGeom prst="rect">
                <a:avLst/>
              </a:prstGeom>
              <a:blipFill>
                <a:blip r:embed="rId4"/>
                <a:stretch>
                  <a:fillRect l="-900" r="-1000" b="-7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C8072BB-963C-9799-2BF8-EE8629CB5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" y="4137962"/>
                <a:ext cx="2289825" cy="1816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+</m:t>
                        </m:r>
                      </m:e>
                    </m:d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IN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+</m:t>
                        </m:r>
                      </m:e>
                    </m:d>
                  </m:oMath>
                </a14:m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C8072BB-963C-9799-2BF8-EE8629CB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4137962"/>
                <a:ext cx="2289825" cy="1816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D9359AAB-4AED-3B5A-AD14-EB8A9E5B2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87" y="3675252"/>
                <a:ext cx="2698334" cy="1205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−</m:t>
                        </m:r>
                      </m:e>
                    </m:d>
                  </m:oMath>
                </a14:m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D9359AAB-4AED-3B5A-AD14-EB8A9E5B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87" y="3675252"/>
                <a:ext cx="2698334" cy="12050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A307351-50DF-08C4-292F-0B78CF171B8F}"/>
              </a:ext>
            </a:extLst>
          </p:cNvPr>
          <p:cNvSpPr txBox="1"/>
          <p:nvPr/>
        </p:nvSpPr>
        <p:spPr>
          <a:xfrm>
            <a:off x="4721151" y="3965275"/>
            <a:ext cx="6220046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  <a:latin typeface="+mj-lt"/>
                <a:ea typeface="Roboto Condensed" panose="02000000000000000000" pitchFamily="2" charset="0"/>
                <a:cs typeface="Times New Roman" panose="02020603050405020304" pitchFamily="18" charset="0"/>
              </a:rPr>
              <a:t>Is not algebraic structure. </a:t>
            </a:r>
          </a:p>
        </p:txBody>
      </p:sp>
    </p:spTree>
    <p:extLst>
      <p:ext uri="{BB962C8B-B14F-4D97-AF65-F5344CB8AC3E}">
        <p14:creationId xmlns:p14="http://schemas.microsoft.com/office/powerpoint/2010/main" val="158447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Closure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00" y="721931"/>
                <a:ext cx="12192000" cy="152154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 </a:t>
                </a:r>
                <a:r>
                  <a:rPr lang="en-US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binary operation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is define on a set G is known as </a:t>
                </a:r>
                <a:r>
                  <a:rPr lang="en-US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closure</a:t>
                </a:r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, if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0" dirty="0">
                    <a:latin typeface="+mj-lt"/>
                    <a:ea typeface="Cambria Math" panose="02040503050406030204" pitchFamily="18" charset="0"/>
                  </a:rPr>
                  <a:t>for all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.</a:t>
                </a:r>
                <a:endParaRPr lang="en-US" i="0" dirty="0">
                  <a:solidFill>
                    <a:srgbClr val="002060"/>
                  </a:solidFill>
                  <a:latin typeface="Cambria Math" panose="02040503050406030204" pitchFamily="18" charset="0"/>
                  <a:ea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" y="721931"/>
                <a:ext cx="12192000" cy="1521540"/>
              </a:xfrm>
              <a:blipFill>
                <a:blip r:embed="rId2"/>
                <a:stretch>
                  <a:fillRect l="-900" b="-5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265807" y="2456044"/>
            <a:ext cx="1448693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1FEA07-72EE-C42F-90F5-48C0F3D8FC64}"/>
              </a:ext>
            </a:extLst>
          </p:cNvPr>
          <p:cNvSpPr txBox="1">
            <a:spLocks/>
          </p:cNvSpPr>
          <p:nvPr/>
        </p:nvSpPr>
        <p:spPr>
          <a:xfrm>
            <a:off x="97760" y="1488557"/>
            <a:ext cx="12192000" cy="1722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latin typeface="Cambria Math"/>
            </a:endParaRPr>
          </a:p>
          <a:p>
            <a:pPr lvl="1"/>
            <a:endParaRPr lang="en-US" sz="2400" dirty="0">
              <a:ea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sz="2400" dirty="0">
              <a:ea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457200" lvl="1" indent="0">
              <a:buFont typeface="Wingdings 3" panose="05040102010807070707" pitchFamily="18" charset="2"/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endParaRPr lang="en-IN" dirty="0">
              <a:ea typeface="Roboto Condensed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6F58AC-81B9-3F2D-B653-48E2089D9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807" y="3211032"/>
                <a:ext cx="12192000" cy="2328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Addition</a:t>
                </a:r>
                <a:r>
                  <a:rPr lang="en-US" dirty="0">
                    <a:latin typeface="+mj-lt"/>
                  </a:rPr>
                  <a:t> and </a:t>
                </a:r>
                <a:r>
                  <a:rPr lang="en-US" b="1" dirty="0">
                    <a:latin typeface="+mj-lt"/>
                  </a:rPr>
                  <a:t>multiplication</a:t>
                </a:r>
                <a:r>
                  <a:rPr lang="en-US" dirty="0">
                    <a:latin typeface="+mj-lt"/>
                  </a:rPr>
                  <a:t> are closed in</a:t>
                </a:r>
                <a:r>
                  <a:rPr lang="en-US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i="0" dirty="0">
                    <a:latin typeface="+mj-lt"/>
                  </a:rPr>
                  <a:t>Subtraction</a:t>
                </a:r>
                <a:r>
                  <a:rPr lang="en-US" i="0" dirty="0">
                    <a:latin typeface="+mj-lt"/>
                  </a:rPr>
                  <a:t> is </a:t>
                </a:r>
                <a:r>
                  <a:rPr lang="en-US" b="1" i="0" dirty="0">
                    <a:latin typeface="+mj-lt"/>
                  </a:rPr>
                  <a:t>not </a:t>
                </a:r>
                <a:r>
                  <a:rPr lang="en-US" i="0" dirty="0">
                    <a:latin typeface="+mj-lt"/>
                  </a:rPr>
                  <a:t>closed</a:t>
                </a:r>
                <a:r>
                  <a:rPr lang="en-US" b="1" i="0" dirty="0">
                    <a:latin typeface="+mj-lt"/>
                  </a:rPr>
                  <a:t> </a:t>
                </a:r>
                <a:r>
                  <a:rPr lang="en-US" i="0" dirty="0">
                    <a:latin typeface="+mj-lt"/>
                  </a:rPr>
                  <a:t>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i="0" dirty="0">
                    <a:latin typeface="+mj-lt"/>
                  </a:rPr>
                  <a:t>Division</a:t>
                </a:r>
                <a:r>
                  <a:rPr lang="en-US" i="0" dirty="0">
                    <a:latin typeface="+mj-lt"/>
                  </a:rPr>
                  <a:t> is </a:t>
                </a:r>
                <a:r>
                  <a:rPr lang="en-US" b="1" i="0" dirty="0">
                    <a:latin typeface="+mj-lt"/>
                  </a:rPr>
                  <a:t>not </a:t>
                </a:r>
                <a:r>
                  <a:rPr lang="en-US" i="0" dirty="0">
                    <a:latin typeface="+mj-lt"/>
                  </a:rPr>
                  <a:t>closed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86F58AC-81B9-3F2D-B653-48E2089D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7" y="3211032"/>
                <a:ext cx="12192000" cy="2328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8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Associative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7207" y="2966787"/>
                <a:ext cx="12192000" cy="3002213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(Addition) is associative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/>
                      </a:rPr>
                      <m:t>ℕ</m:t>
                    </m:r>
                  </m:oMath>
                </a14:m>
                <a:r>
                  <a:rPr lang="en-US" dirty="0">
                    <a:latin typeface="Cambria Math"/>
                  </a:rPr>
                  <a:t>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    Reason: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×</m:t>
                    </m:r>
                  </m:oMath>
                </a14:m>
                <a:r>
                  <a:rPr lang="en-US" dirty="0">
                    <a:latin typeface="Cambria Math"/>
                  </a:rPr>
                  <a:t>(</a:t>
                </a:r>
                <a:r>
                  <a:rPr lang="en-US" dirty="0"/>
                  <a:t>multiplication) is associative over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ℕ</m:t>
                    </m:r>
                  </m:oMath>
                </a14:m>
                <a:r>
                  <a:rPr lang="en-US" dirty="0">
                    <a:latin typeface="Cambria Math"/>
                  </a:rPr>
                  <a:t>.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b="1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Reason: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 </a:t>
                </a:r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7" y="2966787"/>
                <a:ext cx="12192000" cy="30022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4143274-FD7C-45FC-8D42-71ADEEFEF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" y="732564"/>
                <a:ext cx="12192000" cy="1521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A </a:t>
                </a:r>
                <a:r>
                  <a:rPr lang="en-US" b="1" dirty="0">
                    <a:cs typeface="Times New Roman" panose="02020603050405020304" pitchFamily="18" charset="0"/>
                  </a:rPr>
                  <a:t>binary operation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is define on a set G is known as </a:t>
                </a:r>
                <a:r>
                  <a:rPr lang="en-US" b="1" dirty="0">
                    <a:cs typeface="Times New Roman" panose="02020603050405020304" pitchFamily="18" charset="0"/>
                  </a:rPr>
                  <a:t>associative</a:t>
                </a:r>
                <a:r>
                  <a:rPr lang="en-US" dirty="0">
                    <a:cs typeface="Times New Roman" panose="02020603050405020304" pitchFamily="18" charset="0"/>
                  </a:rPr>
                  <a:t>, if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b="1" dirty="0">
                    <a:latin typeface="+mj-lt"/>
                    <a:ea typeface="Cambria Math" panose="02040503050406030204" pitchFamily="18" charset="0"/>
                  </a:rPr>
                  <a:t> for all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.</a:t>
                </a:r>
                <a:endParaRPr lang="en-US" dirty="0">
                  <a:latin typeface="Cambria Math" panose="02040503050406030204" pitchFamily="18" charset="0"/>
                  <a:ea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4143274-FD7C-45FC-8D42-71ADEEFEF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732564"/>
                <a:ext cx="12192000" cy="1521540"/>
              </a:xfrm>
              <a:prstGeom prst="rect">
                <a:avLst/>
              </a:prstGeom>
              <a:blipFill>
                <a:blip r:embed="rId3"/>
                <a:stretch>
                  <a:fillRect l="-900" b="-5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2079B891-789C-DCAB-759C-08A726B3E9E3}"/>
              </a:ext>
            </a:extLst>
          </p:cNvPr>
          <p:cNvSpPr/>
          <p:nvPr/>
        </p:nvSpPr>
        <p:spPr>
          <a:xfrm>
            <a:off x="354707" y="2456044"/>
            <a:ext cx="1448693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0144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EBBDA9-AF96-402A-A7F3-47607D5DEB16}"/>
              </a:ext>
            </a:extLst>
          </p:cNvPr>
          <p:cNvSpPr txBox="1">
            <a:spLocks/>
          </p:cNvSpPr>
          <p:nvPr/>
        </p:nvSpPr>
        <p:spPr>
          <a:xfrm>
            <a:off x="1811943" y="828836"/>
            <a:ext cx="10458604" cy="95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1F995E-A809-41EF-B120-2868BFAEC128}"/>
                  </a:ext>
                </a:extLst>
              </p:cNvPr>
              <p:cNvSpPr/>
              <p:nvPr/>
            </p:nvSpPr>
            <p:spPr>
              <a:xfrm>
                <a:off x="1811943" y="2270887"/>
                <a:ext cx="9160857" cy="723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(1) Given,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ab</m:t>
                        </m:r>
                      </m:num>
                      <m:den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1F995E-A809-41EF-B120-2868BFAEC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43" y="2270887"/>
                <a:ext cx="9160857" cy="723724"/>
              </a:xfrm>
              <a:prstGeom prst="rect">
                <a:avLst/>
              </a:prstGeom>
              <a:blipFill>
                <a:blip r:embed="rId3"/>
                <a:stretch>
                  <a:fillRect l="-1331" b="-110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9B2D64-A2C6-4FC6-707B-9FA408F06182}"/>
                  </a:ext>
                </a:extLst>
              </p:cNvPr>
              <p:cNvSpPr txBox="1"/>
              <p:nvPr/>
            </p:nvSpPr>
            <p:spPr>
              <a:xfrm>
                <a:off x="1781005" y="702511"/>
                <a:ext cx="10440027" cy="1606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kern="1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On the set </a:t>
                </a:r>
                <a14:m>
                  <m:oMath xmlns:m="http://schemas.openxmlformats.org/officeDocument/2006/math">
                    <m:r>
                      <a:rPr lang="en-I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ℕ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check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whether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binary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002060"/>
                        </a:solidFill>
                        <a:ea typeface="Calibri" panose="020F0502020204030204" pitchFamily="34" charset="0"/>
                        <a:cs typeface="Arial" panose="020B0604020202020204" pitchFamily="34" charset="0"/>
                      </a:rPr>
                      <m:t>operation</m:t>
                    </m:r>
                    <m: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libri" panose="020F0502020204030204" pitchFamily="34" charset="0"/>
                    <a:cs typeface="Arial" panose="020B0604020202020204" pitchFamily="34" charset="0"/>
                  </a:rPr>
                  <a:t>defined by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IN" sz="2800" b="0" i="0" dirty="0">
                  <a:solidFill>
                    <a:srgbClr val="FF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ab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kern="1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a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kern="1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sz="2800" i="0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2800" i="0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IN" sz="2800" i="1" kern="12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i="0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b</m:t>
                        </m:r>
                      </m:sup>
                    </m:sSup>
                  </m:oMath>
                </a14:m>
                <a:r>
                  <a:rPr lang="en-US" sz="2800" kern="12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is associative or not.</a:t>
                </a:r>
                <a:endParaRPr lang="en-IN" sz="2800" dirty="0">
                  <a:solidFill>
                    <a:srgbClr val="002060"/>
                  </a:solidFill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9B2D64-A2C6-4FC6-707B-9FA408F0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05" y="702511"/>
                <a:ext cx="10440027" cy="1606850"/>
              </a:xfrm>
              <a:prstGeom prst="rect">
                <a:avLst/>
              </a:prstGeom>
              <a:blipFill>
                <a:blip r:embed="rId4"/>
                <a:stretch>
                  <a:fillRect l="-1168" b="-3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811249-06C4-4835-E4C7-81F2A341DFDD}"/>
                  </a:ext>
                </a:extLst>
              </p:cNvPr>
              <p:cNvSpPr/>
              <p:nvPr/>
            </p:nvSpPr>
            <p:spPr>
              <a:xfrm>
                <a:off x="1823670" y="3167390"/>
                <a:ext cx="24226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811249-06C4-4835-E4C7-81F2A341D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70" y="3167390"/>
                <a:ext cx="2422651" cy="523220"/>
              </a:xfrm>
              <a:prstGeom prst="rect">
                <a:avLst/>
              </a:prstGeom>
              <a:blipFill rotWithShape="1">
                <a:blip r:embed="rId56"/>
                <a:stretch>
                  <a:fillRect l="-5025" t="-11765" r="-728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A918448-7D7A-05E4-79B4-C2008D235190}"/>
                  </a:ext>
                </a:extLst>
              </p:cNvPr>
              <p:cNvSpPr/>
              <p:nvPr/>
            </p:nvSpPr>
            <p:spPr>
              <a:xfrm>
                <a:off x="2571531" y="3839488"/>
                <a:ext cx="18689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00113" indent="-9001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A918448-7D7A-05E4-79B4-C2008D235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31" y="3839488"/>
                <a:ext cx="1868908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953E6A0-3A2B-5349-61E2-8DD8E3BFBB07}"/>
                  </a:ext>
                </a:extLst>
              </p:cNvPr>
              <p:cNvSpPr/>
              <p:nvPr/>
            </p:nvSpPr>
            <p:spPr>
              <a:xfrm>
                <a:off x="5940957" y="3674392"/>
                <a:ext cx="1230405" cy="90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abc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800" u="sng" dirty="0">
                  <a:solidFill>
                    <a:srgbClr val="FF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53E6A0-3A2B-5349-61E2-8DD8E3BFB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957" y="3674392"/>
                <a:ext cx="1230405" cy="907556"/>
              </a:xfrm>
              <a:prstGeom prst="rect">
                <a:avLst/>
              </a:prstGeom>
              <a:blipFill rotWithShape="1">
                <a:blip r:embed="rId58"/>
                <a:stretch>
                  <a:fillRect r="-10448" b="-1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CD20A8-C3A9-ABB1-E15E-9AE2A75AA80F}"/>
                  </a:ext>
                </a:extLst>
              </p:cNvPr>
              <p:cNvSpPr/>
              <p:nvPr/>
            </p:nvSpPr>
            <p:spPr>
              <a:xfrm>
                <a:off x="2344966" y="4967770"/>
                <a:ext cx="21316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CD20A8-C3A9-ABB1-E15E-9AE2A75AA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66" y="4967770"/>
                <a:ext cx="2131662" cy="523220"/>
              </a:xfrm>
              <a:prstGeom prst="rect">
                <a:avLst/>
              </a:prstGeom>
              <a:blipFill>
                <a:blip r:embed="rId59"/>
                <a:stretch>
                  <a:fillRect l="-601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D04A23-9B1F-8F0F-F493-8DBBAE10BF6D}"/>
                  </a:ext>
                </a:extLst>
              </p:cNvPr>
              <p:cNvSpPr/>
              <p:nvPr/>
            </p:nvSpPr>
            <p:spPr>
              <a:xfrm>
                <a:off x="5953657" y="4761071"/>
                <a:ext cx="1270248" cy="944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abc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800" u="sng" dirty="0">
                  <a:solidFill>
                    <a:srgbClr val="FF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D04A23-9B1F-8F0F-F493-8DBBAE10B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657" y="4761071"/>
                <a:ext cx="1270248" cy="944169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A7B361-C85D-B389-BA02-654F1F6E65EE}"/>
                  </a:ext>
                </a:extLst>
              </p:cNvPr>
              <p:cNvSpPr/>
              <p:nvPr/>
            </p:nvSpPr>
            <p:spPr>
              <a:xfrm>
                <a:off x="1811943" y="5875501"/>
                <a:ext cx="60437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sz="28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associative. 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7A7B361-C85D-B389-BA02-654F1F6E6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43" y="5875501"/>
                <a:ext cx="6043721" cy="523220"/>
              </a:xfrm>
              <a:prstGeom prst="rect">
                <a:avLst/>
              </a:prstGeom>
              <a:blipFill rotWithShape="1">
                <a:blip r:embed="rId51"/>
                <a:stretch>
                  <a:fillRect l="-201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918448-7D7A-05E4-79B4-C2008D235190}"/>
                  </a:ext>
                </a:extLst>
              </p:cNvPr>
              <p:cNvSpPr/>
              <p:nvPr/>
            </p:nvSpPr>
            <p:spPr>
              <a:xfrm>
                <a:off x="4227093" y="3597929"/>
                <a:ext cx="186890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00113" indent="-90011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A918448-7D7A-05E4-79B4-C2008D235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93" y="3597929"/>
                <a:ext cx="1868907" cy="1060483"/>
              </a:xfrm>
              <a:prstGeom prst="rect">
                <a:avLst/>
              </a:prstGeom>
              <a:blipFill rotWithShape="1">
                <a:blip r:embed="rId61"/>
                <a:stretch>
                  <a:fillRect r="-7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CD20A8-C3A9-ABB1-E15E-9AE2A75AA80F}"/>
                  </a:ext>
                </a:extLst>
              </p:cNvPr>
              <p:cNvSpPr/>
              <p:nvPr/>
            </p:nvSpPr>
            <p:spPr>
              <a:xfrm>
                <a:off x="4080450" y="4717462"/>
                <a:ext cx="2131662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7CD20A8-C3A9-ABB1-E15E-9AE2A75AA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50" y="4717462"/>
                <a:ext cx="2131662" cy="1060483"/>
              </a:xfrm>
              <a:prstGeom prst="rect">
                <a:avLst/>
              </a:prstGeom>
              <a:blipFill rotWithShape="1">
                <a:blip r:embed="rId6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E5E1-5404-4E55-B1F4-C3120CD0CA12}"/>
                  </a:ext>
                </a:extLst>
              </p:cNvPr>
              <p:cNvSpPr txBox="1"/>
              <p:nvPr/>
            </p:nvSpPr>
            <p:spPr>
              <a:xfrm>
                <a:off x="7609647" y="3394992"/>
                <a:ext cx="3981450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Associative Property</a:t>
                </a:r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8E5E1-5404-4E55-B1F4-C3120CD0C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647" y="3394992"/>
                <a:ext cx="3981450" cy="954107"/>
              </a:xfrm>
              <a:prstGeom prst="rect">
                <a:avLst/>
              </a:prstGeom>
              <a:blipFill>
                <a:blip r:embed="rId63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5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3" grpId="0"/>
      <p:bldP spid="37" grpId="0"/>
      <p:bldP spid="39" grpId="0"/>
      <p:bldP spid="40" grpId="0"/>
      <p:bldP spid="41" grpId="0"/>
      <p:bldP spid="43" grpId="0"/>
      <p:bldP spid="17" grpId="0" animBg="1"/>
      <p:bldP spid="18" grpId="0" animBg="1"/>
      <p:bldP spid="15" grpId="0"/>
      <p:bldP spid="16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1F995E-A809-41EF-B120-2868BFAEC128}"/>
                  </a:ext>
                </a:extLst>
              </p:cNvPr>
              <p:cNvSpPr/>
              <p:nvPr/>
            </p:nvSpPr>
            <p:spPr>
              <a:xfrm>
                <a:off x="134722" y="809246"/>
                <a:ext cx="10024391" cy="54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(2)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b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1F995E-A809-41EF-B120-2868BFAEC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2" y="809246"/>
                <a:ext cx="10024391" cy="541880"/>
              </a:xfrm>
              <a:prstGeom prst="rect">
                <a:avLst/>
              </a:prstGeom>
              <a:blipFill>
                <a:blip r:embed="rId3"/>
                <a:stretch>
                  <a:fillRect l="-1216" t="-7865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811249-06C4-4835-E4C7-81F2A341DFDD}"/>
                  </a:ext>
                </a:extLst>
              </p:cNvPr>
              <p:cNvSpPr/>
              <p:nvPr/>
            </p:nvSpPr>
            <p:spPr>
              <a:xfrm>
                <a:off x="653782" y="1416571"/>
                <a:ext cx="24226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811249-06C4-4835-E4C7-81F2A341D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1416571"/>
                <a:ext cx="2422651" cy="523220"/>
              </a:xfrm>
              <a:prstGeom prst="rect">
                <a:avLst/>
              </a:prstGeom>
              <a:blipFill>
                <a:blip r:embed="rId4"/>
                <a:stretch>
                  <a:fillRect l="-502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A918448-7D7A-05E4-79B4-C2008D235190}"/>
                  </a:ext>
                </a:extLst>
              </p:cNvPr>
              <p:cNvSpPr/>
              <p:nvPr/>
            </p:nvSpPr>
            <p:spPr>
              <a:xfrm>
                <a:off x="1273333" y="2040922"/>
                <a:ext cx="34891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A918448-7D7A-05E4-79B4-C2008D235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3" y="2040922"/>
                <a:ext cx="34891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953E6A0-3A2B-5349-61E2-8DD8E3BFBB07}"/>
                  </a:ext>
                </a:extLst>
              </p:cNvPr>
              <p:cNvSpPr/>
              <p:nvPr/>
            </p:nvSpPr>
            <p:spPr>
              <a:xfrm>
                <a:off x="4574980" y="2005076"/>
                <a:ext cx="1270248" cy="562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u="sng" dirty="0">
                  <a:solidFill>
                    <a:srgbClr val="FF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953E6A0-3A2B-5349-61E2-8DD8E3BFB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980" y="2005076"/>
                <a:ext cx="1270248" cy="562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CD20A8-C3A9-ABB1-E15E-9AE2A75AA80F}"/>
                  </a:ext>
                </a:extLst>
              </p:cNvPr>
              <p:cNvSpPr/>
              <p:nvPr/>
            </p:nvSpPr>
            <p:spPr>
              <a:xfrm>
                <a:off x="1041663" y="2640235"/>
                <a:ext cx="4168441" cy="54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b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CD20A8-C3A9-ABB1-E15E-9AE2A75AA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63" y="2640235"/>
                <a:ext cx="4168441" cy="541880"/>
              </a:xfrm>
              <a:prstGeom prst="rect">
                <a:avLst/>
              </a:prstGeom>
              <a:blipFill>
                <a:blip r:embed="rId7"/>
                <a:stretch>
                  <a:fillRect l="-1170"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D04A23-9B1F-8F0F-F493-8DBBAE10BF6D}"/>
                  </a:ext>
                </a:extLst>
              </p:cNvPr>
              <p:cNvSpPr/>
              <p:nvPr/>
            </p:nvSpPr>
            <p:spPr>
              <a:xfrm>
                <a:off x="4596246" y="2643291"/>
                <a:ext cx="1270248" cy="56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p>
                    </m:oMath>
                  </m:oMathPara>
                </a14:m>
                <a:endParaRPr lang="en-US" sz="2800" u="sng" dirty="0">
                  <a:solidFill>
                    <a:srgbClr val="FF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D04A23-9B1F-8F0F-F493-8DBBAE10B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246" y="2643291"/>
                <a:ext cx="1270248" cy="5600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60C882B-BAC4-5B8A-FAE7-8F9C79517E9D}"/>
                  </a:ext>
                </a:extLst>
              </p:cNvPr>
              <p:cNvSpPr/>
              <p:nvPr/>
            </p:nvSpPr>
            <p:spPr>
              <a:xfrm>
                <a:off x="653782" y="3373292"/>
                <a:ext cx="6305131" cy="562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but,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60C882B-BAC4-5B8A-FAE7-8F9C79517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3373292"/>
                <a:ext cx="6305131" cy="562655"/>
              </a:xfrm>
              <a:prstGeom prst="rect">
                <a:avLst/>
              </a:prstGeom>
              <a:blipFill>
                <a:blip r:embed="rId9"/>
                <a:stretch>
                  <a:fillRect l="-1932" t="-3226" b="-290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A7B361-C85D-B389-BA02-654F1F6E65EE}"/>
                  </a:ext>
                </a:extLst>
              </p:cNvPr>
              <p:cNvSpPr/>
              <p:nvPr/>
            </p:nvSpPr>
            <p:spPr>
              <a:xfrm>
                <a:off x="625633" y="4105858"/>
                <a:ext cx="6305131" cy="54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b</m:t>
                        </m:r>
                      </m:sup>
                    </m:sSup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not associative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A7B361-C85D-B389-BA02-654F1F6E6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3" y="4105858"/>
                <a:ext cx="6305131" cy="541880"/>
              </a:xfrm>
              <a:prstGeom prst="rect">
                <a:avLst/>
              </a:prstGeom>
              <a:blipFill>
                <a:blip r:embed="rId10"/>
                <a:stretch>
                  <a:fillRect l="-2031" t="-7955" b="-32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1860FE-FFC2-1048-FAE1-347EFD5CC99E}"/>
                  </a:ext>
                </a:extLst>
              </p:cNvPr>
              <p:cNvSpPr txBox="1"/>
              <p:nvPr/>
            </p:nvSpPr>
            <p:spPr>
              <a:xfrm>
                <a:off x="7556768" y="1266807"/>
                <a:ext cx="3981450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Associative Property</a:t>
                </a:r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1860FE-FFC2-1048-FAE1-347EFD5CC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8" y="1266807"/>
                <a:ext cx="3981450" cy="954107"/>
              </a:xfrm>
              <a:prstGeom prst="rect">
                <a:avLst/>
              </a:prstGeom>
              <a:blipFill>
                <a:blip r:embed="rId11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09F7D9-6D76-239D-4947-55C7ED506138}"/>
                  </a:ext>
                </a:extLst>
              </p:cNvPr>
              <p:cNvSpPr txBox="1"/>
              <p:nvPr/>
            </p:nvSpPr>
            <p:spPr>
              <a:xfrm>
                <a:off x="7556768" y="2723225"/>
                <a:ext cx="3981450" cy="271805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𝐚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𝐜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Clearly</a:t>
                </a:r>
                <a:r>
                  <a:rPr lang="en-IN" sz="28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81</m:t>
                        </m:r>
                      </m:sup>
                    </m:sSup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09F7D9-6D76-239D-4947-55C7ED50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8" y="2723225"/>
                <a:ext cx="3981450" cy="2718052"/>
              </a:xfrm>
              <a:prstGeom prst="rect">
                <a:avLst/>
              </a:prstGeom>
              <a:blipFill>
                <a:blip r:embed="rId12"/>
                <a:stretch>
                  <a:fillRect l="-1531" b="-5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37" grpId="0"/>
      <p:bldP spid="39" grpId="0"/>
      <p:bldP spid="40" grpId="0"/>
      <p:bldP spid="41" grpId="0"/>
      <p:bldP spid="42" grpId="0"/>
      <p:bldP spid="43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33142" y="709800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685068" y="627462"/>
            <a:ext cx="9007807" cy="459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Topics of Unit 5.2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Binary Operation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Group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Subgroup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Order of Group and Order of element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Cyclic Group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 flipH="1">
            <a:off x="1042952" y="1157468"/>
            <a:ext cx="577" cy="4409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042952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7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(neutral or unity) Element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36" y="772713"/>
                <a:ext cx="11929641" cy="164914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binary operation on G.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G is known as identity element for the binary operation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,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𝐚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𝐞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𝐞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𝐚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𝐚</m:t>
                    </m:r>
                  </m:oMath>
                </a14:m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G</a:t>
                </a:r>
                <a:r>
                  <a:rPr lang="en-US" dirty="0"/>
                  <a:t> 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36" y="772713"/>
                <a:ext cx="11929641" cy="1649146"/>
              </a:xfrm>
              <a:blipFill>
                <a:blip r:embed="rId2"/>
                <a:stretch>
                  <a:fillRect l="-971" r="-10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70A41E4C-C85B-BA6D-727F-EE6478FCD095}"/>
              </a:ext>
            </a:extLst>
          </p:cNvPr>
          <p:cNvSpPr/>
          <p:nvPr/>
        </p:nvSpPr>
        <p:spPr>
          <a:xfrm>
            <a:off x="354707" y="2360347"/>
            <a:ext cx="1448693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6CB95E-0E8E-4F24-367F-6AFE1B606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706" y="2850605"/>
                <a:ext cx="11837294" cy="13442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en-US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𝐞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is the identity element of </a:t>
                </a:r>
                <a:r>
                  <a:rPr lang="en-IN" b="1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addition</a:t>
                </a:r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as for any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6CB95E-0E8E-4F24-367F-6AFE1B60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6" y="2850605"/>
                <a:ext cx="11837294" cy="1344205"/>
              </a:xfrm>
              <a:prstGeom prst="rect">
                <a:avLst/>
              </a:prstGeom>
              <a:blipFill>
                <a:blip r:embed="rId3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11A45DC-CEF9-50CB-D0E1-CA96AA60A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706" y="4297511"/>
                <a:ext cx="11837294" cy="1428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en-US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𝐞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is the identity element of </a:t>
                </a:r>
                <a:r>
                  <a:rPr lang="en-IN" b="1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Multiplication</a:t>
                </a:r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as for any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11A45DC-CEF9-50CB-D0E1-CA96AA60A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6" y="4297511"/>
                <a:ext cx="11837294" cy="1428919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7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396" y="755970"/>
                <a:ext cx="10458604" cy="1162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IN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binary operation 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2060"/>
                    </a:solidFill>
                  </a:rPr>
                  <a:t>Examine the identity element if exist.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96" y="755970"/>
                <a:ext cx="10458604" cy="1162175"/>
              </a:xfrm>
              <a:prstGeom prst="rect">
                <a:avLst/>
              </a:prstGeom>
              <a:blipFill>
                <a:blip r:embed="rId3"/>
                <a:stretch>
                  <a:fillRect l="-1166" t="-1047" r="-1166" b="-6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40AB498-7B9A-44CD-8992-8E6092BC8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3824" y="2680924"/>
                <a:ext cx="1989376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40AB498-7B9A-44CD-8992-8E6092BC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824" y="2680924"/>
                <a:ext cx="1989376" cy="551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4DD2C2-4ACE-4E0A-93D7-8DBB6680D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0483" y="3157255"/>
                <a:ext cx="2147318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4DD2C2-4ACE-4E0A-93D7-8DBB668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83" y="3157255"/>
                <a:ext cx="2147318" cy="551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F1BF979-314D-4729-8B53-E02F73A1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0483" y="3637666"/>
                <a:ext cx="2172717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F1BF979-314D-4729-8B53-E02F73A16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83" y="3637666"/>
                <a:ext cx="2172717" cy="551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C594676-491A-4AF0-8AD4-A1A1EDC97E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3182" y="4101446"/>
                <a:ext cx="2345992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  <a:r>
                  <a:rPr lang="en-US" dirty="0"/>
                  <a:t>…(1)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C594676-491A-4AF0-8AD4-A1A1EDC9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182" y="4101446"/>
                <a:ext cx="2345992" cy="551363"/>
              </a:xfrm>
              <a:prstGeom prst="rect">
                <a:avLst/>
              </a:prstGeom>
              <a:blipFill>
                <a:blip r:embed="rId7"/>
                <a:stretch>
                  <a:fillRect t="-12222" r="-2078" b="-2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711798C-1885-4462-A5A7-B900E3148CC9}"/>
              </a:ext>
            </a:extLst>
          </p:cNvPr>
          <p:cNvSpPr txBox="1">
            <a:spLocks/>
          </p:cNvSpPr>
          <p:nvPr/>
        </p:nvSpPr>
        <p:spPr>
          <a:xfrm>
            <a:off x="1840483" y="4854905"/>
            <a:ext cx="4122679" cy="4877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</a:rPr>
              <a:t>From equation (1) and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57123" y="2116097"/>
                <a:ext cx="102518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Suppose , e is the identity element for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3" y="2116097"/>
                <a:ext cx="10251809" cy="523220"/>
              </a:xfrm>
              <a:prstGeom prst="rect">
                <a:avLst/>
              </a:prstGeom>
              <a:blipFill>
                <a:blip r:embed="rId8"/>
                <a:stretch>
                  <a:fillRect l="-118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F972FA5C-F7DF-6628-B1C7-C66BC247F6B2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5995BD09-2209-E962-6D7E-6033E33F2EA1}"/>
              </a:ext>
            </a:extLst>
          </p:cNvPr>
          <p:cNvSpPr/>
          <p:nvPr/>
        </p:nvSpPr>
        <p:spPr>
          <a:xfrm>
            <a:off x="183067" y="2130105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8978D8-F63D-562A-EBB7-EB12520D7F64}"/>
                  </a:ext>
                </a:extLst>
              </p:cNvPr>
              <p:cNvSpPr txBox="1"/>
              <p:nvPr/>
            </p:nvSpPr>
            <p:spPr>
              <a:xfrm>
                <a:off x="8496299" y="2730451"/>
                <a:ext cx="3094797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Identity Element</a:t>
                </a:r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∗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𝐞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𝐞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∗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8978D8-F63D-562A-EBB7-EB12520D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99" y="2730451"/>
                <a:ext cx="3094797" cy="954107"/>
              </a:xfrm>
              <a:prstGeom prst="rect">
                <a:avLst/>
              </a:prstGeom>
              <a:blipFill>
                <a:blip r:embed="rId9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ECCD15-A108-053E-5C63-09CB3BCC538C}"/>
              </a:ext>
            </a:extLst>
          </p:cNvPr>
          <p:cNvCxnSpPr/>
          <p:nvPr/>
        </p:nvCxnSpPr>
        <p:spPr>
          <a:xfrm>
            <a:off x="4305300" y="2791574"/>
            <a:ext cx="0" cy="17866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D1CEA37-F9A9-A048-E6EB-0A730CC54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3824" y="2701255"/>
                <a:ext cx="1989376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D1CEA37-F9A9-A048-E6EB-0A730CC5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824" y="2701255"/>
                <a:ext cx="1989376" cy="5513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B00DA2-7D33-AAAA-EE30-28BFFDDF6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1424" y="3195355"/>
                <a:ext cx="2147318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B00DA2-7D33-AAAA-EE30-28BFFDDF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24" y="3195355"/>
                <a:ext cx="2147318" cy="5513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1FCEA7A-D7F6-B076-DFE3-A6C79BD4D2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1423" y="3628562"/>
                <a:ext cx="2675176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  …(2)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1FCEA7A-D7F6-B076-DFE3-A6C79BD4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423" y="3628562"/>
                <a:ext cx="2675176" cy="551363"/>
              </a:xfrm>
              <a:prstGeom prst="rect">
                <a:avLst/>
              </a:prstGeom>
              <a:blipFill>
                <a:blip r:embed="rId12"/>
                <a:stretch>
                  <a:fillRect t="-10989" b="-24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1B69DC-B895-DA0B-E56C-2951CD3FD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6749" y="5401042"/>
                <a:ext cx="2416652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0" dirty="0"/>
                  <a:t>We get,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1B69DC-B895-DA0B-E56C-2951CD3F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49" y="5401042"/>
                <a:ext cx="2416652" cy="551363"/>
              </a:xfrm>
              <a:prstGeom prst="rect">
                <a:avLst/>
              </a:prstGeom>
              <a:blipFill>
                <a:blip r:embed="rId13"/>
                <a:stretch>
                  <a:fillRect l="-5303" t="-12222" b="-2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F107EFA-111B-817A-9479-8D530C433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2144" y="5402532"/>
                <a:ext cx="1566271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F107EFA-111B-817A-9479-8D530C433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44" y="5402532"/>
                <a:ext cx="1566271" cy="551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ABFFEE1-FC68-422B-C253-9851BE956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1558" y="5982524"/>
                <a:ext cx="6294879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0" dirty="0"/>
                  <a:t>Therefore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b="0" dirty="0"/>
                  <a:t> has no identity element.</a:t>
                </a:r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ABFFEE1-FC68-422B-C253-9851BE95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58" y="5982524"/>
                <a:ext cx="6294879" cy="551363"/>
              </a:xfrm>
              <a:prstGeom prst="rect">
                <a:avLst/>
              </a:prstGeom>
              <a:blipFill>
                <a:blip r:embed="rId15"/>
                <a:stretch>
                  <a:fillRect l="-2035" t="-10989" b="-24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735CE95-6DC9-1610-6545-1E68D9CEBBCE}"/>
              </a:ext>
            </a:extLst>
          </p:cNvPr>
          <p:cNvSpPr txBox="1">
            <a:spLocks/>
          </p:cNvSpPr>
          <p:nvPr/>
        </p:nvSpPr>
        <p:spPr>
          <a:xfrm>
            <a:off x="5803941" y="5392890"/>
            <a:ext cx="3501947" cy="55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b="0" dirty="0"/>
              <a:t>Which is contradiction.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9" grpId="0" build="p" advAuto="0"/>
      <p:bldP spid="18" grpId="0" build="p" advAuto="0"/>
      <p:bldP spid="31" grpId="0" build="p" advAuto="0"/>
      <p:bldP spid="33" grpId="0" build="p" advAuto="0"/>
      <p:bldP spid="34" grpId="0" build="p" advAuto="0"/>
      <p:bldP spid="3" grpId="0" animBg="1"/>
      <p:bldP spid="4" grpId="0" animBg="1"/>
      <p:bldP spid="7" grpId="0" animBg="1"/>
      <p:bldP spid="11" grpId="0" build="p" advAuto="0"/>
      <p:bldP spid="12" grpId="0" build="p" advAuto="0"/>
      <p:bldP spid="13" grpId="0" build="p" advAuto="0"/>
      <p:bldP spid="14" grpId="0" build="p" advAuto="0"/>
      <p:bldP spid="15" grpId="0" build="p" advAuto="0"/>
      <p:bldP spid="16" grpId="0" build="p" advAuto="0"/>
      <p:bldP spid="20" grpId="0" build="p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4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396" y="781370"/>
                <a:ext cx="10458604" cy="1162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IN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binary operation 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2060"/>
                    </a:solidFill>
                  </a:rPr>
                  <a:t>then find an identity element in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96" y="781370"/>
                <a:ext cx="10458604" cy="1162175"/>
              </a:xfrm>
              <a:prstGeom prst="rect">
                <a:avLst/>
              </a:prstGeom>
              <a:blipFill>
                <a:blip r:embed="rId3"/>
                <a:stretch>
                  <a:fillRect l="-1166" t="-1047" r="-1166" b="-6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4DD2C2-4ACE-4E0A-93D7-8DBB6680D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9205" y="3152634"/>
                <a:ext cx="3273753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4DD2C2-4ACE-4E0A-93D7-8DBB668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205" y="3152634"/>
                <a:ext cx="3273753" cy="551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F1BF979-314D-4729-8B53-E02F73A1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1905" y="3644004"/>
                <a:ext cx="2484044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F1BF979-314D-4729-8B53-E02F73A16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05" y="3644004"/>
                <a:ext cx="2484044" cy="551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6EB8462-DB7B-45DF-BB60-31AE0F495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9755" y="4159621"/>
                <a:ext cx="2899680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6EB8462-DB7B-45DF-BB60-31AE0F49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755" y="4159621"/>
                <a:ext cx="2899680" cy="551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C594676-491A-4AF0-8AD4-A1A1EDC97E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8497" y="4675852"/>
                <a:ext cx="1431098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C594676-491A-4AF0-8AD4-A1A1EDC9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497" y="4675852"/>
                <a:ext cx="1431098" cy="551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711798C-1885-4462-A5A7-B900E3148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7123" y="5488215"/>
                <a:ext cx="9514055" cy="48779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an </a:t>
                </a:r>
                <a:r>
                  <a:rPr lang="en-US" b="1" dirty="0">
                    <a:solidFill>
                      <a:srgbClr val="002060"/>
                    </a:solidFill>
                  </a:rPr>
                  <a:t>identity</a:t>
                </a:r>
                <a:r>
                  <a:rPr lang="en-US" dirty="0">
                    <a:solidFill>
                      <a:srgbClr val="002060"/>
                    </a:solidFill>
                  </a:rPr>
                  <a:t> element of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711798C-1885-4462-A5A7-B900E314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3" y="5488215"/>
                <a:ext cx="9514055" cy="487794"/>
              </a:xfrm>
              <a:prstGeom prst="rect">
                <a:avLst/>
              </a:prstGeom>
              <a:blipFill>
                <a:blip r:embed="rId8"/>
                <a:stretch>
                  <a:fillRect l="-1281" t="-12500" b="-41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D0F9971B-D9DA-6665-463D-9DADF9E6CC37}"/>
              </a:ext>
            </a:extLst>
          </p:cNvPr>
          <p:cNvSpPr/>
          <p:nvPr/>
        </p:nvSpPr>
        <p:spPr>
          <a:xfrm>
            <a:off x="183067" y="2130105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239011-2C50-ECC4-FA35-F41565645FAE}"/>
                  </a:ext>
                </a:extLst>
              </p:cNvPr>
              <p:cNvSpPr/>
              <p:nvPr/>
            </p:nvSpPr>
            <p:spPr>
              <a:xfrm>
                <a:off x="1757123" y="2116097"/>
                <a:ext cx="102518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Suppose, e is the identity element for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239011-2C50-ECC4-FA35-F41565645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3" y="2116097"/>
                <a:ext cx="10251809" cy="523220"/>
              </a:xfrm>
              <a:prstGeom prst="rect">
                <a:avLst/>
              </a:prstGeom>
              <a:blipFill>
                <a:blip r:embed="rId9"/>
                <a:stretch>
                  <a:fillRect l="-118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B1A05E9-A1CB-8992-9035-D81F1A651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3824" y="2680924"/>
                <a:ext cx="1989376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B1A05E9-A1CB-8992-9035-D81F1A65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824" y="2680924"/>
                <a:ext cx="1989376" cy="5513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73F1CB-EFE6-2D62-F4C2-A9795F1AA63D}"/>
              </a:ext>
            </a:extLst>
          </p:cNvPr>
          <p:cNvCxnSpPr>
            <a:cxnSpLocks/>
          </p:cNvCxnSpPr>
          <p:nvPr/>
        </p:nvCxnSpPr>
        <p:spPr>
          <a:xfrm>
            <a:off x="5162958" y="2776100"/>
            <a:ext cx="0" cy="238010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288E9-8982-6797-487A-B0D3ACD710E9}"/>
                  </a:ext>
                </a:extLst>
              </p:cNvPr>
              <p:cNvSpPr txBox="1"/>
              <p:nvPr/>
            </p:nvSpPr>
            <p:spPr>
              <a:xfrm>
                <a:off x="8648699" y="2730451"/>
                <a:ext cx="3094797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Identity Element</a:t>
                </a:r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∗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𝐞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𝐞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∗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𝐚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288E9-8982-6797-487A-B0D3ACD7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99" y="2730451"/>
                <a:ext cx="3094797" cy="954107"/>
              </a:xfrm>
              <a:prstGeom prst="rect">
                <a:avLst/>
              </a:prstGeom>
              <a:blipFill>
                <a:blip r:embed="rId11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ADBA21-CB86-3AE4-3FE6-C2C5A8089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5131" y="2698380"/>
                <a:ext cx="1989376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ADBA21-CB86-3AE4-3FE6-C2C5A808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131" y="2698380"/>
                <a:ext cx="1989376" cy="5513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F92BE5A-DC63-CD86-A582-495C33A0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7577" y="3152634"/>
                <a:ext cx="3273753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F92BE5A-DC63-CD86-A582-495C33A0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577" y="3152634"/>
                <a:ext cx="3273753" cy="551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1E79507-7C09-6455-0250-FC4027C7CC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3299" y="3602140"/>
                <a:ext cx="2484044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1E79507-7C09-6455-0250-FC4027C7C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99" y="3602140"/>
                <a:ext cx="2484044" cy="551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8B70170-E076-F5B0-1C81-03C7B1014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4557" y="4119894"/>
                <a:ext cx="2899680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8B70170-E076-F5B0-1C81-03C7B1014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557" y="4119894"/>
                <a:ext cx="2899680" cy="5513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063F42-D85A-4747-B2E7-F5232749E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3299" y="4636125"/>
                <a:ext cx="1431098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063F42-D85A-4747-B2E7-F5232749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99" y="4636125"/>
                <a:ext cx="1431098" cy="5513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1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18" grpId="0" build="p" advAuto="0"/>
      <p:bldP spid="31" grpId="0" build="p" advAuto="0"/>
      <p:bldP spid="32" grpId="0" build="p" advAuto="0"/>
      <p:bldP spid="33" grpId="0" build="p" advAuto="0"/>
      <p:bldP spid="34" grpId="0" build="p" advAuto="0"/>
      <p:bldP spid="17" grpId="0" animBg="1"/>
      <p:bldP spid="3" grpId="0" animBg="1"/>
      <p:bldP spid="7" grpId="0" build="p" advAuto="0"/>
      <p:bldP spid="11" grpId="0" animBg="1"/>
      <p:bldP spid="12" grpId="0" build="p" advAuto="0"/>
      <p:bldP spid="13" grpId="0" build="p" advAuto="0"/>
      <p:bldP spid="14" grpId="0" build="p" advAuto="0"/>
      <p:bldP spid="15" grpId="0" build="p" advAuto="0"/>
      <p:bldP spid="16" grpId="0" build="p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Invertible Element (Unit Element)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18" y="737316"/>
                <a:ext cx="11929641" cy="245038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non-empty set. If </a:t>
                </a:r>
                <a:r>
                  <a:rPr lang="en-US" b="1" dirty="0">
                    <a:solidFill>
                      <a:srgbClr val="002060"/>
                    </a:solidFill>
                  </a:rPr>
                  <a:t>for each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there exist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such that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a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b</m:t>
                    </m:r>
                    <m:r>
                      <a:rPr lang="en-US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b</m:t>
                    </m:r>
                    <m:r>
                      <a:rPr lang="en-US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a</m:t>
                    </m:r>
                    <m:r>
                      <a:rPr lang="en-US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e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US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then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 is known as an </a:t>
                </a:r>
                <a:r>
                  <a:rPr lang="en-US" b="1" dirty="0">
                    <a:solidFill>
                      <a:srgbClr val="002060"/>
                    </a:solidFill>
                  </a:rPr>
                  <a:t>inverse of</a:t>
                </a:r>
                <a:r>
                  <a:rPr lang="en-US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that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sSup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𝐚</m:t>
                        </m:r>
                      </m:e>
                      <m:sup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−</m:t>
                        </m:r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𝟏</m:t>
                        </m:r>
                      </m:sup>
                    </m:sSup>
                    <m:r>
                      <a:rPr lang="en-IN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a:rPr lang="en-IN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𝐛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 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Where,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e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 is an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identity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element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>
                  <a:solidFill>
                    <a:srgbClr val="002060"/>
                  </a:solidFill>
                  <a:latin typeface="Roboto Condensed" panose="02000000000000000000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18" y="737316"/>
                <a:ext cx="11929641" cy="2450387"/>
              </a:xfr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3A934E-E046-117A-D69E-8616E3AE4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3" y="3006825"/>
                <a:ext cx="11929641" cy="71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Roboto Condensed" panose="02000000000000000000" pitchFamily="2" charset="0"/>
                    <a:ea typeface="Cambria Math" panose="020405030504060302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>
                    <a:latin typeface="Roboto Condensed" panose="02000000000000000000" pitchFamily="2" charset="0"/>
                    <a:ea typeface="Cambria Math" panose="02040503050406030204" pitchFamily="18" charset="0"/>
                  </a:rPr>
                  <a:t> is also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latin typeface="Roboto Condensed" panose="02000000000000000000" pitchFamily="2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3A934E-E046-117A-D69E-8616E3AE4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" y="3006825"/>
                <a:ext cx="11929641" cy="711200"/>
              </a:xfrm>
              <a:prstGeom prst="rect">
                <a:avLst/>
              </a:prstGeom>
              <a:blipFill>
                <a:blip r:embed="rId3"/>
                <a:stretch>
                  <a:fillRect l="-971" b="-17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A8D5AD-19DC-CB91-1F80-B37254F5279C}"/>
              </a:ext>
            </a:extLst>
          </p:cNvPr>
          <p:cNvSpPr txBox="1">
            <a:spLocks/>
          </p:cNvSpPr>
          <p:nvPr/>
        </p:nvSpPr>
        <p:spPr>
          <a:xfrm>
            <a:off x="10632" y="3670296"/>
            <a:ext cx="11929641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Roboto Condensed" panose="02000000000000000000" pitchFamily="2" charset="0"/>
                <a:ea typeface="Cambria Math" panose="02040503050406030204" pitchFamily="18" charset="0"/>
              </a:rPr>
              <a:t>Inverse of identity element is it self</a:t>
            </a:r>
            <a:r>
              <a:rPr lang="en-IN" dirty="0">
                <a:latin typeface="Roboto Condensed" panose="02000000000000000000" pitchFamily="2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8562EC17-59A1-68C9-2285-FD51E8A2DC58}"/>
              </a:ext>
            </a:extLst>
          </p:cNvPr>
          <p:cNvSpPr/>
          <p:nvPr/>
        </p:nvSpPr>
        <p:spPr>
          <a:xfrm>
            <a:off x="177354" y="4615879"/>
            <a:ext cx="1448693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B0EC18A-CD61-A3F1-74D2-E42756B0CE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353" y="5308232"/>
                <a:ext cx="11837294" cy="10239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dirty="0"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For addition, Negative of element is inverse of that element.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i.e.,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b="1" dirty="0">
                    <a:solidFill>
                      <a:srgbClr val="00206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; for all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B0EC18A-CD61-A3F1-74D2-E42756B0C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3" y="5308232"/>
                <a:ext cx="11837294" cy="1023995"/>
              </a:xfrm>
              <a:prstGeom prst="rect">
                <a:avLst/>
              </a:prstGeom>
              <a:blipFill>
                <a:blip r:embed="rId4"/>
                <a:stretch>
                  <a:fillRect t="-1011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5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5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396" y="704566"/>
                <a:ext cx="10458604" cy="1162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binary operation 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2060"/>
                    </a:solidFill>
                  </a:rPr>
                  <a:t>then </a:t>
                </a:r>
                <a:r>
                  <a:rPr lang="en-IN" dirty="0">
                    <a:solidFill>
                      <a:srgbClr val="002060"/>
                    </a:solidFill>
                  </a:rPr>
                  <a:t>which elements has inverse and what are they</a:t>
                </a:r>
                <a:r>
                  <a:rPr lang="en-US" dirty="0">
                    <a:solidFill>
                      <a:srgbClr val="00206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EBBDA9-AF96-402A-A7F3-47607D5D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96" y="704566"/>
                <a:ext cx="10458604" cy="1162175"/>
              </a:xfrm>
              <a:prstGeom prst="rect">
                <a:avLst/>
              </a:prstGeom>
              <a:blipFill>
                <a:blip r:embed="rId3"/>
                <a:stretch>
                  <a:fillRect l="-1166" r="-1166" b="-27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29A469-5794-47FE-85D1-23A5EBFA6803}"/>
                  </a:ext>
                </a:extLst>
              </p:cNvPr>
              <p:cNvSpPr/>
              <p:nvPr/>
            </p:nvSpPr>
            <p:spPr>
              <a:xfrm>
                <a:off x="1819345" y="2395930"/>
                <a:ext cx="60440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Suppose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29A469-5794-47FE-85D1-23A5EBFA6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45" y="2395930"/>
                <a:ext cx="6044027" cy="523220"/>
              </a:xfrm>
              <a:prstGeom prst="rect">
                <a:avLst/>
              </a:prstGeom>
              <a:blipFill>
                <a:blip r:embed="rId4"/>
                <a:stretch>
                  <a:fillRect l="-2016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1F995E-A809-41EF-B120-2868BFAEC128}"/>
                  </a:ext>
                </a:extLst>
              </p:cNvPr>
              <p:cNvSpPr/>
              <p:nvPr/>
            </p:nvSpPr>
            <p:spPr>
              <a:xfrm>
                <a:off x="1719735" y="3011507"/>
                <a:ext cx="20092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B1F995E-A809-41EF-B120-2868BFAEC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35" y="3011507"/>
                <a:ext cx="2009268" cy="523220"/>
              </a:xfrm>
              <a:prstGeom prst="rect">
                <a:avLst/>
              </a:prstGeom>
              <a:blipFill rotWithShape="1">
                <a:blip r:embed="rId15"/>
                <a:stretch>
                  <a:fillRect t="-11628" r="-515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469192-2486-4BF1-9773-F4B9B59B3CEB}"/>
                  </a:ext>
                </a:extLst>
              </p:cNvPr>
              <p:cNvSpPr/>
              <p:nvPr/>
            </p:nvSpPr>
            <p:spPr>
              <a:xfrm>
                <a:off x="1719735" y="3555583"/>
                <a:ext cx="3063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9469192-2486-4BF1-9773-F4B9B59B3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35" y="3555583"/>
                <a:ext cx="3063274" cy="523220"/>
              </a:xfrm>
              <a:prstGeom prst="rect">
                <a:avLst/>
              </a:prstGeom>
              <a:blipFill rotWithShape="1">
                <a:blip r:embed="rId16"/>
                <a:stretch>
                  <a:fillRect t="-11628" r="-298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A1DB854-8A81-4426-8227-B0D3FD3D2040}"/>
                  </a:ext>
                </a:extLst>
              </p:cNvPr>
              <p:cNvSpPr/>
              <p:nvPr/>
            </p:nvSpPr>
            <p:spPr>
              <a:xfrm>
                <a:off x="1719735" y="4099659"/>
                <a:ext cx="27049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A1DB854-8A81-4426-8227-B0D3FD3D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35" y="4099659"/>
                <a:ext cx="2704971" cy="523220"/>
              </a:xfrm>
              <a:prstGeom prst="rect">
                <a:avLst/>
              </a:prstGeom>
              <a:blipFill rotWithShape="1">
                <a:blip r:embed="rId17"/>
                <a:stretch>
                  <a:fillRect t="-11765" r="-3604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215780-DDAF-4C85-A5FD-13E587EA112C}"/>
                  </a:ext>
                </a:extLst>
              </p:cNvPr>
              <p:cNvSpPr/>
              <p:nvPr/>
            </p:nvSpPr>
            <p:spPr>
              <a:xfrm>
                <a:off x="1719735" y="4650783"/>
                <a:ext cx="31216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6215780-DDAF-4C85-A5FD-13E587EA1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35" y="4650783"/>
                <a:ext cx="3121624" cy="523220"/>
              </a:xfrm>
              <a:prstGeom prst="rect">
                <a:avLst/>
              </a:prstGeom>
              <a:blipFill rotWithShape="1">
                <a:blip r:embed="rId18"/>
                <a:stretch>
                  <a:fillRect t="-11628" r="-312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B1A44-4F89-42E2-A7FD-4F269E86824A}"/>
                  </a:ext>
                </a:extLst>
              </p:cNvPr>
              <p:cNvSpPr/>
              <p:nvPr/>
            </p:nvSpPr>
            <p:spPr>
              <a:xfrm>
                <a:off x="5663904" y="3010263"/>
                <a:ext cx="2459712" cy="837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B1A44-4F89-42E2-A7FD-4F269E868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04" y="3010263"/>
                <a:ext cx="2459712" cy="8374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02F6CF-8417-4E1B-8FA2-E5AACE19834D}"/>
                  </a:ext>
                </a:extLst>
              </p:cNvPr>
              <p:cNvSpPr/>
              <p:nvPr/>
            </p:nvSpPr>
            <p:spPr>
              <a:xfrm>
                <a:off x="5663904" y="3954370"/>
                <a:ext cx="281904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02F6CF-8417-4E1B-8FA2-E5AACE198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04" y="3954370"/>
                <a:ext cx="2819041" cy="737189"/>
              </a:xfrm>
              <a:prstGeom prst="rect">
                <a:avLst/>
              </a:prstGeom>
              <a:blipFill>
                <a:blip r:embed="rId20"/>
                <a:stretch>
                  <a:fillRect l="-4320" b="-82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885CD40-ACD5-40B9-96F0-EAD603184A32}"/>
              </a:ext>
            </a:extLst>
          </p:cNvPr>
          <p:cNvSpPr/>
          <p:nvPr/>
        </p:nvSpPr>
        <p:spPr>
          <a:xfrm>
            <a:off x="5616554" y="4786261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33396" y="5624430"/>
                <a:ext cx="8029186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Hence, "each element has inverse in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ℝ</a:t>
                </a:r>
                <a:r>
                  <a:rPr lang="en-IN" sz="2800" dirty="0">
                    <a:solidFill>
                      <a:srgbClr val="002060"/>
                    </a:solidFill>
                  </a:rPr>
                  <a:t> except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96" y="5624430"/>
                <a:ext cx="8029186" cy="700705"/>
              </a:xfrm>
              <a:prstGeom prst="rect">
                <a:avLst/>
              </a:prstGeom>
              <a:blipFill>
                <a:blip r:embed="rId21"/>
                <a:stretch>
                  <a:fillRect l="-1519" b="-11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983677" y="3124870"/>
            <a:ext cx="0" cy="219164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41B02A-151C-4889-22EE-DA2DFE0BEB1C}"/>
                  </a:ext>
                </a:extLst>
              </p:cNvPr>
              <p:cNvSpPr txBox="1"/>
              <p:nvPr/>
            </p:nvSpPr>
            <p:spPr>
              <a:xfrm>
                <a:off x="9405432" y="2637479"/>
                <a:ext cx="2603501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Identity Element</a:t>
                </a:r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𝐞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41B02A-151C-4889-22EE-DA2DFE0B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432" y="2637479"/>
                <a:ext cx="2603501" cy="954107"/>
              </a:xfrm>
              <a:prstGeom prst="rect">
                <a:avLst/>
              </a:prstGeom>
              <a:blipFill>
                <a:blip r:embed="rId23"/>
                <a:stretch>
                  <a:fillRect l="-3044" t="-6410" r="-2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19" grpId="0"/>
      <p:bldP spid="20" grpId="0"/>
      <p:bldP spid="21" grpId="0"/>
      <p:bldP spid="22" grpId="0"/>
      <p:bldP spid="23" grpId="0"/>
      <p:bldP spid="24" grpId="0"/>
      <p:bldP spid="26" grpId="0"/>
      <p:bldP spid="3" grpId="0"/>
      <p:bldP spid="17" grpId="0" animBg="1"/>
      <p:bldP spid="1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Commutative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7207" y="2966787"/>
                <a:ext cx="12192000" cy="1647743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en-US" dirty="0"/>
                  <a:t>Any two elements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ℕ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are commutative under the binary operations </a:t>
                </a:r>
                <a:r>
                  <a:rPr lang="en-US" b="1" dirty="0"/>
                  <a:t>addition</a:t>
                </a:r>
                <a:r>
                  <a:rPr lang="en-US" dirty="0"/>
                  <a:t> and </a:t>
                </a:r>
                <a:r>
                  <a:rPr lang="en-US" b="1" dirty="0"/>
                  <a:t>multiplication</a:t>
                </a:r>
                <a:r>
                  <a:rPr lang="en-US" dirty="0"/>
                  <a:t>.</a:t>
                </a:r>
                <a:endParaRPr lang="en-US" dirty="0">
                  <a:latin typeface="Cambria Math"/>
                </a:endParaRPr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7" y="2966787"/>
                <a:ext cx="12192000" cy="1647743"/>
              </a:xfrm>
              <a:blipFill>
                <a:blip r:embed="rId2"/>
                <a:stretch>
                  <a:fillRect r="-10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4143274-FD7C-45FC-8D42-71ADEEFEF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" y="721931"/>
                <a:ext cx="12192000" cy="1521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A </a:t>
                </a:r>
                <a:r>
                  <a:rPr lang="en-US" b="1" dirty="0">
                    <a:cs typeface="Times New Roman" panose="02020603050405020304" pitchFamily="18" charset="0"/>
                  </a:rPr>
                  <a:t>binary operation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is define on a set G is known as </a:t>
                </a:r>
                <a:r>
                  <a:rPr lang="en-US" b="1" dirty="0">
                    <a:cs typeface="Times New Roman" panose="02020603050405020304" pitchFamily="18" charset="0"/>
                  </a:rPr>
                  <a:t>commutative</a:t>
                </a:r>
                <a:r>
                  <a:rPr lang="en-US" dirty="0">
                    <a:cs typeface="Times New Roman" panose="02020603050405020304" pitchFamily="18" charset="0"/>
                  </a:rPr>
                  <a:t>, if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b="1" dirty="0">
                    <a:latin typeface="+mj-lt"/>
                    <a:ea typeface="Cambria Math" panose="02040503050406030204" pitchFamily="18" charset="0"/>
                  </a:rPr>
                  <a:t>  for all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.</a:t>
                </a:r>
                <a:endParaRPr lang="en-US" dirty="0">
                  <a:latin typeface="Cambria Math" panose="02040503050406030204" pitchFamily="18" charset="0"/>
                  <a:ea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4143274-FD7C-45FC-8D42-71ADEEFEF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721931"/>
                <a:ext cx="12192000" cy="1521540"/>
              </a:xfrm>
              <a:prstGeom prst="rect">
                <a:avLst/>
              </a:prstGeom>
              <a:blipFill>
                <a:blip r:embed="rId3"/>
                <a:stretch>
                  <a:fillRect l="-900" b="-5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2079B891-789C-DCAB-759C-08A726B3E9E3}"/>
              </a:ext>
            </a:extLst>
          </p:cNvPr>
          <p:cNvSpPr/>
          <p:nvPr/>
        </p:nvSpPr>
        <p:spPr>
          <a:xfrm>
            <a:off x="354707" y="2405244"/>
            <a:ext cx="1448693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262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57124" y="715814"/>
                <a:ext cx="10486033" cy="1528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On the set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check whether the binary operation</a:t>
                </a:r>
                <a14:m>
                  <m:oMath xmlns:m="http://schemas.openxmlformats.org/officeDocument/2006/math"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commutative or not.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1)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mn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  (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2)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4" y="715814"/>
                <a:ext cx="10486033" cy="1528239"/>
              </a:xfrm>
              <a:prstGeom prst="rect">
                <a:avLst/>
              </a:prstGeom>
              <a:blipFill>
                <a:blip r:embed="rId2"/>
                <a:stretch>
                  <a:fillRect l="-1163" b="-43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57124" y="2377061"/>
                <a:ext cx="41991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(</a:t>
                </a:r>
                <a:r>
                  <a:rPr lang="en-US" sz="2800" dirty="0">
                    <a:solidFill>
                      <a:srgbClr val="002060"/>
                    </a:solidFill>
                  </a:rPr>
                  <a:t>1)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4" y="2377061"/>
                <a:ext cx="4199176" cy="523220"/>
              </a:xfrm>
              <a:prstGeom prst="rect">
                <a:avLst/>
              </a:prstGeom>
              <a:blipFill>
                <a:blip r:embed="rId3"/>
                <a:stretch>
                  <a:fillRect l="-290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57124" y="2938381"/>
                <a:ext cx="5100876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Let,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IN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9017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 marL="990600" indent="-889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i.e.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b="1" i="0" dirty="0">
                    <a:solidFill>
                      <a:srgbClr val="002060"/>
                    </a:solidFill>
                    <a:latin typeface="+mj-lt"/>
                  </a:rPr>
                  <a:t> is commutative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on the set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4" y="2938381"/>
                <a:ext cx="5100876" cy="3323987"/>
              </a:xfrm>
              <a:prstGeom prst="rect">
                <a:avLst/>
              </a:prstGeom>
              <a:blipFill>
                <a:blip r:embed="rId4"/>
                <a:stretch>
                  <a:fillRect l="-2389" b="-22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6</a:t>
                </a:r>
                <a:endParaRPr lang="en-IN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35A49D-F718-D495-7EFA-4E1E38B84F62}"/>
              </a:ext>
            </a:extLst>
          </p:cNvPr>
          <p:cNvCxnSpPr>
            <a:cxnSpLocks/>
          </p:cNvCxnSpPr>
          <p:nvPr/>
        </p:nvCxnSpPr>
        <p:spPr>
          <a:xfrm>
            <a:off x="6997700" y="2357830"/>
            <a:ext cx="0" cy="386643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4B854-ED04-B541-8781-944E7516AC17}"/>
                  </a:ext>
                </a:extLst>
              </p:cNvPr>
              <p:cNvSpPr txBox="1"/>
              <p:nvPr/>
            </p:nvSpPr>
            <p:spPr>
              <a:xfrm>
                <a:off x="7137401" y="2221186"/>
                <a:ext cx="2692400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2)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4B854-ED04-B541-8781-944E7516A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1" y="2221186"/>
                <a:ext cx="2692400" cy="666529"/>
              </a:xfrm>
              <a:prstGeom prst="rect">
                <a:avLst/>
              </a:prstGeom>
              <a:blipFill>
                <a:blip r:embed="rId20"/>
                <a:stretch>
                  <a:fillRect l="-4751" t="-909" b="-10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58035-CF62-D94B-2B8D-B9E7EFD7DB1D}"/>
                  </a:ext>
                </a:extLst>
              </p:cNvPr>
              <p:cNvSpPr txBox="1"/>
              <p:nvPr/>
            </p:nvSpPr>
            <p:spPr>
              <a:xfrm>
                <a:off x="7142281" y="2760581"/>
                <a:ext cx="5100876" cy="3923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Let,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IN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Clearly</a:t>
                </a:r>
                <a:r>
                  <a:rPr lang="en-IN" sz="2800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IN" sz="28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i.e.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b="1" i="0" dirty="0">
                    <a:solidFill>
                      <a:srgbClr val="002060"/>
                    </a:solidFill>
                    <a:latin typeface="+mj-lt"/>
                  </a:rPr>
                  <a:t> is not commutative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on the set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58035-CF62-D94B-2B8D-B9E7EFD7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81" y="2760581"/>
                <a:ext cx="5100876" cy="3923253"/>
              </a:xfrm>
              <a:prstGeom prst="rect">
                <a:avLst/>
              </a:prstGeom>
              <a:blipFill>
                <a:blip r:embed="rId21"/>
                <a:stretch>
                  <a:fillRect l="-2512" b="-35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8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Composition Table (Cayley Table)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89785221"/>
                  </p:ext>
                </p:extLst>
              </p:nvPr>
            </p:nvGraphicFramePr>
            <p:xfrm>
              <a:off x="850900" y="2998093"/>
              <a:ext cx="9105900" cy="336569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300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021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021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8776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776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776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60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60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607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8776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Shruti"/>
                          </a:endParaRPr>
                        </a:p>
                      </a:txBody>
                      <a:tcPr marL="91133" marR="91133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89785221"/>
                  </p:ext>
                </p:extLst>
              </p:nvPr>
            </p:nvGraphicFramePr>
            <p:xfrm>
              <a:off x="850900" y="2998093"/>
              <a:ext cx="9105900" cy="336569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300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021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021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0032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9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1220" r="-603756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1220" r="-500935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1220" r="-400935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1220" r="-300935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1220" r="-202347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1220" r="-101402" b="-5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1220" r="-1878" b="-578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8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101220" r="-603756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101220" r="-500935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101220" r="-400935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101220" r="-300935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101220" r="-202347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101220" r="-101402" b="-4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101220" r="-1878" b="-478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8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201220" r="-603756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201220" r="-500935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201220" r="-400935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201220" r="-300935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201220" r="-202347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201220" r="-101402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201220" r="-1878" b="-378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329333" r="-603756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329333" r="-50093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329333" r="-40093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329333" r="-30093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329333" r="-202347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329333" r="-101402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329333" r="-1878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429333" r="-603756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429333" r="-50093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429333" r="-40093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429333" r="-30093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429333" r="-202347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429333" r="-101402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429333" r="-1878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529333" r="-60375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529333" r="-50093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529333" r="-40093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529333" r="-30093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529333" r="-20234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529333" r="-10140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529333" r="-187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8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69" t="-575610" r="-603756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100000" t="-575610" r="-500935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200000" t="-575610" r="-400935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300000" t="-575610" r="-300935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>
                        <a:blipFill>
                          <a:blip r:embed="rId2"/>
                          <a:stretch>
                            <a:fillRect l="-401878" t="-575610" r="-202347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499533" t="-575610" r="-101402" b="-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133" marR="91133" marT="0" marB="0" anchor="ctr">
                        <a:blipFill>
                          <a:blip r:embed="rId2"/>
                          <a:stretch>
                            <a:fillRect l="-602347" t="-575610" r="-1878" b="-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718767"/>
                <a:ext cx="12192000" cy="2161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5113" lvl="0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8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Let ∗ be the binary operation 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,  …,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  <a:p>
                <a:pPr marL="265113" lvl="0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8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Follow the below steps to make composition table.</a:t>
                </a:r>
                <a:endParaRPr lang="en-IN" sz="280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  <a:p>
                <a:pPr marL="809625" lvl="1" indent="-352425" algn="just"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Give heading to rows and columns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table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/>
                      </a:rPr>
                      <m:t>,  …,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respectively.</a:t>
                </a:r>
                <a:endParaRPr lang="en-IN" sz="2800" dirty="0">
                  <a:solidFill>
                    <a:srgbClr val="002060"/>
                  </a:solidFill>
                </a:endParaRPr>
              </a:p>
              <a:p>
                <a:pPr marL="457200" lvl="8" algn="just"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:r>
                  <a:rPr lang="en-US" sz="2800" dirty="0">
                    <a:solidFill>
                      <a:srgbClr val="002060"/>
                    </a:solidFill>
                  </a:rPr>
                  <a:t>Entry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𝐚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𝐢</m:t>
                        </m:r>
                      </m:sub>
                      <m:sup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𝐭𝐡</m:t>
                        </m:r>
                      </m:sup>
                    </m:sSubSup>
                    <m:r>
                      <a:rPr lang="en-US" sz="2800" b="1" i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0">
                        <a:solidFill>
                          <a:srgbClr val="FF0000"/>
                        </a:solidFill>
                        <a:latin typeface="Cambria Math"/>
                      </a:rPr>
                      <m:t>𝐫𝐚𝐰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𝐚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𝐣</m:t>
                        </m:r>
                      </m:sub>
                      <m:sup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𝐭𝐡</m:t>
                        </m:r>
                      </m:sup>
                    </m:sSubSup>
                    <m:r>
                      <a:rPr lang="en-US" sz="2800" b="1" i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0">
                        <a:solidFill>
                          <a:srgbClr val="FF0000"/>
                        </a:solidFill>
                        <a:latin typeface="Cambria Math"/>
                      </a:rPr>
                      <m:t>𝐜𝐨𝐥𝐮𝐦𝐧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𝐚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𝐢</m:t>
                        </m:r>
                      </m:sub>
                    </m:sSub>
                    <m:r>
                      <a:rPr lang="en-US" sz="2800" b="1" i="0">
                        <a:solidFill>
                          <a:srgbClr val="FF0000"/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𝐚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8767"/>
                <a:ext cx="12192000" cy="2161041"/>
              </a:xfrm>
              <a:prstGeom prst="rect">
                <a:avLst/>
              </a:prstGeom>
              <a:blipFill>
                <a:blip r:embed="rId3"/>
                <a:stretch>
                  <a:fillRect l="-900" t="-3390" b="-50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757124" y="839322"/>
                <a:ext cx="1024491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8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a commutative binary operation on</a:t>
                </a:r>
                <a14:m>
                  <m:oMath xmlns:m="http://schemas.openxmlformats.org/officeDocument/2006/math"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  <a:p>
                <a:r>
                  <a:rPr lang="en-IN" sz="2800" dirty="0">
                    <a:solidFill>
                      <a:srgbClr val="002060"/>
                    </a:solidFill>
                  </a:rPr>
                  <a:t>Find the missing entries in the following table.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4" y="839322"/>
                <a:ext cx="10244919" cy="954107"/>
              </a:xfrm>
              <a:prstGeom prst="rect">
                <a:avLst/>
              </a:prstGeom>
              <a:blipFill>
                <a:blip r:embed="rId2"/>
                <a:stretch>
                  <a:fillRect l="-1190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8</a:t>
                </a:r>
                <a:endParaRPr lang="en-IN" dirty="0"/>
              </a:p>
            </p:txBody>
          </p:sp>
        </mc:Choice>
        <mc:Fallback xmlns="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  <a:blipFill rotWithShape="1">
                <a:blip r:embed="rId26"/>
                <a:stretch>
                  <a:fillRect l="-350" t="-7692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1716913"/>
                  </p:ext>
                </p:extLst>
              </p:nvPr>
            </p:nvGraphicFramePr>
            <p:xfrm>
              <a:off x="2468117" y="1989000"/>
              <a:ext cx="7255766" cy="288000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4499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1716913"/>
                  </p:ext>
                </p:extLst>
              </p:nvPr>
            </p:nvGraphicFramePr>
            <p:xfrm>
              <a:off x="2468117" y="1989000"/>
              <a:ext cx="7255766" cy="288000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4499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20" t="-1053" r="-40252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100000" t="-1053" r="-30083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200000" t="-1053" r="-20083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301261" t="-1053" r="-1016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01261" t="-1053" r="-16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20" t="-102128" r="-402521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100000" t="-102128" r="-300837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200000" t="-102128" r="-200837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301261" t="-102128" r="-101681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01261" t="-102128" r="-1681" b="-3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20" t="-200000" r="-40252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100000" t="-200000" r="-3008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200000" t="-200000" r="-200837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301261" t="-200000" r="-101681" b="-2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01261" t="-200000" r="-1681" b="-2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20" t="-303191" r="-40252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100000" t="-303191" r="-3008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200000" t="-303191" r="-200837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301261" t="-303191" r="-10168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01261" t="-303191" r="-1681" b="-1031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20" t="-398947" r="-40252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100000" t="-398947" r="-30083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200000" t="-398947" r="-200837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301261" t="-398947" r="-10168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7"/>
                          <a:stretch>
                            <a:fillRect l="-401261" t="-398947" r="-1681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81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8 (Continue)</a:t>
                </a:r>
                <a:endParaRPr lang="en-IN" dirty="0"/>
              </a:p>
            </p:txBody>
          </p:sp>
        </mc:Choice>
        <mc:Fallback xmlns="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435967"/>
                  </p:ext>
                </p:extLst>
              </p:nvPr>
            </p:nvGraphicFramePr>
            <p:xfrm>
              <a:off x="1922017" y="893011"/>
              <a:ext cx="7255766" cy="288000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4499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528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4999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IN" sz="280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435967"/>
                  </p:ext>
                </p:extLst>
              </p:nvPr>
            </p:nvGraphicFramePr>
            <p:xfrm>
              <a:off x="1922017" y="893011"/>
              <a:ext cx="7255766" cy="2880000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449992"/>
                    <a:gridCol w="1452895"/>
                    <a:gridCol w="1452895"/>
                    <a:gridCol w="1449992"/>
                    <a:gridCol w="1449992"/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t="-5263" r="-400420" b="-42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100000" t="-5263" r="-300420" b="-42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199163" t="-5263" r="-199163" b="-42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300420" t="-5263" r="-100000" b="-42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400420" t="-5263" b="-422105"/>
                          </a:stretch>
                        </a:blipFill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t="-106383" r="-400420" b="-326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100000" t="-106383" r="-300420" b="-326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199163" t="-106383" r="-199163" b="-326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300420" t="-106383" r="-100000" b="-326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400420" t="-106383" b="-326596"/>
                          </a:stretch>
                        </a:blipFill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t="-204211" r="-400420" b="-22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199163" t="-204211" r="-199163" b="-22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300420" t="-204211" r="-100000" b="-22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400420" t="-204211" b="-223158"/>
                          </a:stretch>
                        </a:blipFill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t="-307447" r="-400420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300420" t="-307447" r="-100000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400420" t="-307447" b="-125532"/>
                          </a:stretch>
                        </a:blipFill>
                      </a:tcPr>
                    </a:tc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t="-403158" r="-400420" b="-2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/>
                            <a:ea typeface="Times New Roman"/>
                            <a:cs typeface="Shruti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40"/>
                          <a:stretch>
                            <a:fillRect l="-400420" t="-403158" b="-2421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ight Arrow 7"/>
          <p:cNvSpPr/>
          <p:nvPr/>
        </p:nvSpPr>
        <p:spPr>
          <a:xfrm>
            <a:off x="3254661" y="1744774"/>
            <a:ext cx="2052000" cy="10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5443741" y="1357059"/>
            <a:ext cx="108000" cy="2006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5332593" y="1579069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3734" y="3881346"/>
                <a:ext cx="25570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4" y="3881346"/>
                <a:ext cx="2557038" cy="523220"/>
              </a:xfrm>
              <a:prstGeom prst="rect">
                <a:avLst/>
              </a:prstGeom>
              <a:blipFill>
                <a:blip r:embed="rId41"/>
                <a:stretch>
                  <a:fillRect l="-501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74550" y="3881346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50" y="3881346"/>
                <a:ext cx="2348825" cy="523220"/>
              </a:xfrm>
              <a:prstGeom prst="rect">
                <a:avLst/>
              </a:prstGeom>
              <a:blipFill rotWithShape="1">
                <a:blip r:embed="rId4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92637" y="3881346"/>
                <a:ext cx="51752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(Given that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commutative on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37" y="3881346"/>
                <a:ext cx="5175218" cy="523220"/>
              </a:xfrm>
              <a:prstGeom prst="rect">
                <a:avLst/>
              </a:prstGeom>
              <a:blipFill rotWithShape="1">
                <a:blip r:embed="rId43"/>
                <a:stretch>
                  <a:fillRect l="-2356" t="-11628" r="-35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237732" y="2281363"/>
            <a:ext cx="648000" cy="10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>
            <a:off x="4007173" y="1376108"/>
            <a:ext cx="108000" cy="756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3893934" y="2142988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00333" y="2073753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3" y="2073753"/>
                <a:ext cx="521677" cy="523220"/>
              </a:xfrm>
              <a:prstGeom prst="rect">
                <a:avLst/>
              </a:prstGeom>
              <a:blipFill rotWithShape="1">
                <a:blip r:embed="rId8"/>
                <a:stretch>
                  <a:fillRect t="-11628" r="-2674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3734" y="4486538"/>
                <a:ext cx="3021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4" y="4486538"/>
                <a:ext cx="3021632" cy="523220"/>
              </a:xfrm>
              <a:prstGeom prst="rect">
                <a:avLst/>
              </a:prstGeom>
              <a:blipFill>
                <a:blip r:embed="rId44"/>
                <a:stretch>
                  <a:fillRect l="-423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3801" y="4486538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01" y="4486538"/>
                <a:ext cx="2348825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>
          <a:xfrm>
            <a:off x="6804469" y="1606399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00333" y="2615846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3" y="2615846"/>
                <a:ext cx="521677" cy="523220"/>
              </a:xfrm>
              <a:prstGeom prst="rect">
                <a:avLst/>
              </a:prstGeom>
              <a:blipFill rotWithShape="1">
                <a:blip r:embed="rId15"/>
                <a:stretch>
                  <a:fillRect t="-11628" r="-2558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13734" y="5125872"/>
                <a:ext cx="3021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4" y="5125872"/>
                <a:ext cx="3021632" cy="523220"/>
              </a:xfrm>
              <a:prstGeom prst="rect">
                <a:avLst/>
              </a:prstGeom>
              <a:blipFill>
                <a:blip r:embed="rId46"/>
                <a:stretch>
                  <a:fillRect l="-423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6802062" y="2158063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93169" y="5125872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169" y="5125872"/>
                <a:ext cx="2348825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36902" y="2615846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902" y="2615846"/>
                <a:ext cx="521677" cy="523220"/>
              </a:xfrm>
              <a:prstGeom prst="rect">
                <a:avLst/>
              </a:prstGeom>
              <a:blipFill rotWithShape="1">
                <a:blip r:embed="rId23"/>
                <a:stretch>
                  <a:fillRect t="-11628" r="-2325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4875" y="5757234"/>
                <a:ext cx="3021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d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5" y="5757234"/>
                <a:ext cx="3021632" cy="523220"/>
              </a:xfrm>
              <a:prstGeom prst="rect">
                <a:avLst/>
              </a:prstGeom>
              <a:blipFill>
                <a:blip r:embed="rId48"/>
                <a:stretch>
                  <a:fillRect l="-424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04310" y="5757234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10" y="5757234"/>
                <a:ext cx="2348825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>
          <a:xfrm>
            <a:off x="8260747" y="1586766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00332" y="3211636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2" y="3211636"/>
                <a:ext cx="521677" cy="523220"/>
              </a:xfrm>
              <a:prstGeom prst="rect">
                <a:avLst/>
              </a:prstGeom>
              <a:blipFill rotWithShape="1">
                <a:blip r:embed="rId28"/>
                <a:stretch>
                  <a:fillRect t="-11628" r="-2790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>
            <a:cxnSpLocks/>
          </p:cNvCxnSpPr>
          <p:nvPr/>
        </p:nvCxnSpPr>
        <p:spPr>
          <a:xfrm>
            <a:off x="5553135" y="4582633"/>
            <a:ext cx="3626" cy="17106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903405" y="5118618"/>
                <a:ext cx="3021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002060"/>
                        </a:solidFill>
                        <a:latin typeface="Cambria Math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05" y="5118618"/>
                <a:ext cx="3021632" cy="523220"/>
              </a:xfrm>
              <a:prstGeom prst="rect">
                <a:avLst/>
              </a:prstGeom>
              <a:blipFill rotWithShape="1">
                <a:blip r:embed="rId50"/>
                <a:stretch>
                  <a:fillRect l="-4032" t="-11765" r="-201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666006" y="5118618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06" y="5118618"/>
                <a:ext cx="2348825" cy="523220"/>
              </a:xfrm>
              <a:prstGeom prst="rect">
                <a:avLst/>
              </a:prstGeom>
              <a:blipFill rotWithShape="1">
                <a:blip r:embed="rId51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/>
          <p:cNvSpPr/>
          <p:nvPr/>
        </p:nvSpPr>
        <p:spPr>
          <a:xfrm>
            <a:off x="8262865" y="2158063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36901" y="3215968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901" y="3215968"/>
                <a:ext cx="521677" cy="523220"/>
              </a:xfrm>
              <a:prstGeom prst="rect">
                <a:avLst/>
              </a:prstGeom>
              <a:blipFill rotWithShape="1">
                <a:blip r:embed="rId36"/>
                <a:stretch>
                  <a:fillRect t="-11765" r="-2325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903405" y="5769934"/>
                <a:ext cx="3021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b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05" y="5769934"/>
                <a:ext cx="3021632" cy="523220"/>
              </a:xfrm>
              <a:prstGeom prst="rect">
                <a:avLst/>
              </a:prstGeom>
              <a:blipFill rotWithShape="1">
                <a:blip r:embed="rId52"/>
                <a:stretch>
                  <a:fillRect l="-4032" t="-11765" r="-201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69285" y="5776752"/>
                <a:ext cx="234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285" y="5776752"/>
                <a:ext cx="2348825" cy="523220"/>
              </a:xfrm>
              <a:prstGeom prst="rect">
                <a:avLst/>
              </a:prstGeom>
              <a:blipFill rotWithShape="1">
                <a:blip r:embed="rId53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/>
          <p:cNvSpPr/>
          <p:nvPr/>
        </p:nvSpPr>
        <p:spPr>
          <a:xfrm>
            <a:off x="8262865" y="2749872"/>
            <a:ext cx="334477" cy="3847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710868" y="3215968"/>
                <a:ext cx="5216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868" y="3215968"/>
                <a:ext cx="521677" cy="523220"/>
              </a:xfrm>
              <a:prstGeom prst="rect">
                <a:avLst/>
              </a:prstGeom>
              <a:blipFill rotWithShape="1">
                <a:blip r:embed="rId39"/>
                <a:stretch>
                  <a:fillRect t="-11765" r="-2705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2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  <p:bldP spid="23" grpId="0" animBg="1"/>
      <p:bldP spid="23" grpId="1" animBg="1"/>
      <p:bldP spid="28" grpId="0" animBg="1"/>
      <p:bldP spid="28" grpId="1" animBg="1"/>
      <p:bldP spid="37" grpId="0" animBg="1"/>
      <p:bldP spid="37" grpId="1" animBg="1"/>
      <p:bldP spid="41" grpId="0" animBg="1"/>
      <p:bldP spid="4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699582" y="591844"/>
            <a:ext cx="900780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Outline of Unit 5.2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Examples on Binary operation.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Examples on Group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Examples on sub group.</a:t>
            </a:r>
            <a:endParaRPr lang="en-IN" sz="2800" dirty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2060"/>
                </a:solidFill>
              </a:rPr>
              <a:t>Examples on order of an elements.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Examples on cyclic group.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33142" y="709800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 flipH="1">
            <a:off x="1042952" y="1157468"/>
            <a:ext cx="577" cy="4409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042952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80" y="723744"/>
                <a:ext cx="11929641" cy="5590565"/>
              </a:xfrm>
              <a:noFill/>
            </p:spPr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</m:t>
                    </m:r>
                    <m:r>
                      <a:rPr lang="en-US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</m:t>
                    </m:r>
                    <m:r>
                      <a:rPr lang="en-US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  <m:r>
                      <a:rPr lang="en-US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additive modulo n is defined as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𝐚</m:t>
                    </m:r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 +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𝐧</m:t>
                        </m:r>
                      </m:sub>
                    </m:sSub>
                    <m:r>
                      <a:rPr lang="en-US" b="1">
                        <a:latin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</a:rPr>
                      <m:t>𝐛</m:t>
                    </m:r>
                    <m:r>
                      <a:rPr lang="en-US" b="1">
                        <a:latin typeface="Cambria Math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𝐫</m:t>
                    </m:r>
                  </m:oMath>
                </a14:m>
                <a:r>
                  <a:rPr lang="en-US" dirty="0"/>
                  <a:t> , </a:t>
                </a:r>
              </a:p>
              <a:p>
                <a:pPr marL="266700" lvl="0" indent="0">
                  <a:lnSpc>
                    <a:spcPct val="150000"/>
                  </a:lnSpc>
                  <a:buNone/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𝐫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</a:t>
                </a:r>
                <a:r>
                  <a:rPr lang="en-US" b="1" dirty="0">
                    <a:solidFill>
                      <a:srgbClr val="002060"/>
                    </a:solidFill>
                  </a:rPr>
                  <a:t>remainder</a:t>
                </a:r>
                <a:r>
                  <a:rPr lang="en-US" dirty="0">
                    <a:solidFill>
                      <a:srgbClr val="002060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2060"/>
                        </a:solidFill>
                        <a:latin typeface="Cambria Math"/>
                      </a:rPr>
                      <m:t>𝐚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002060"/>
                        </a:solidFill>
                        <a:latin typeface="Cambria Math"/>
                      </a:rPr>
                      <m:t>𝐛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divided by </a:t>
                </a:r>
                <a:r>
                  <a:rPr lang="en-US" b="1" dirty="0">
                    <a:solidFill>
                      <a:srgbClr val="002060"/>
                    </a:solidFill>
                  </a:rPr>
                  <a:t>n</a:t>
                </a:r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US" dirty="0"/>
                  <a:t> and read as “Additive modulo n”.</a:t>
                </a:r>
              </a:p>
              <a:p>
                <a:pPr marL="0" lv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Additive modulo 5 : 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2, 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/>
                      </a:rPr>
                      <m:t>6∈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  <m:r>
                      <a:rPr lang="en-US">
                        <a:latin typeface="Cambria Math"/>
                      </a:rPr>
                      <m:t>,  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2 </m:t>
                    </m:r>
                    <m:sSub>
                      <m:sSubPr>
                        <m:ctrlPr>
                          <a:rPr lang="en-I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6=3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Additive modulo 4 : Let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/>
                      </a:rPr>
                      <m:t>8</m:t>
                    </m:r>
                    <m:r>
                      <a:rPr lang="en-US">
                        <a:latin typeface="Cambria Math"/>
                      </a:rPr>
                      <m:t>,  </m:t>
                    </m:r>
                    <m:r>
                      <a:rPr lang="en-IN" b="0" i="0" smtClean="0">
                        <a:latin typeface="Cambria Math"/>
                      </a:rPr>
                      <m:t>4</m:t>
                    </m:r>
                    <m:r>
                      <a:rPr lang="en-US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  <m:r>
                      <a:rPr lang="en-US">
                        <a:latin typeface="Cambria Math"/>
                      </a:rPr>
                      <m:t>, 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8 </m:t>
                    </m:r>
                    <m:sSub>
                      <m:sSubPr>
                        <m:ctrlP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</m:e>
                      <m:sub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4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0" y="7237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Additive Modulo n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318975" y="3186545"/>
            <a:ext cx="1467296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F73CE-D7F4-06EB-D8B8-BF267C0B0F02}"/>
                  </a:ext>
                </a:extLst>
              </p:cNvPr>
              <p:cNvSpPr txBox="1"/>
              <p:nvPr/>
            </p:nvSpPr>
            <p:spPr>
              <a:xfrm>
                <a:off x="5777839" y="3009392"/>
                <a:ext cx="2216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 + 6 = 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F73CE-D7F4-06EB-D8B8-BF267C0B0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9" y="3009392"/>
                <a:ext cx="22163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33227D4-C358-B520-2F97-65BCCF6C8476}"/>
              </a:ext>
            </a:extLst>
          </p:cNvPr>
          <p:cNvGrpSpPr/>
          <p:nvPr/>
        </p:nvGrpSpPr>
        <p:grpSpPr>
          <a:xfrm>
            <a:off x="8551753" y="2611218"/>
            <a:ext cx="894957" cy="1785653"/>
            <a:chOff x="10389407" y="3196170"/>
            <a:chExt cx="894957" cy="178565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293C8C-BC91-D8C7-F977-455B64B8715E}"/>
                </a:ext>
              </a:extLst>
            </p:cNvPr>
            <p:cNvCxnSpPr/>
            <p:nvPr/>
          </p:nvCxnSpPr>
          <p:spPr>
            <a:xfrm>
              <a:off x="10764600" y="4526494"/>
              <a:ext cx="51976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B825B1-EB50-A0DC-3162-E118639042CC}"/>
                </a:ext>
              </a:extLst>
            </p:cNvPr>
            <p:cNvGrpSpPr/>
            <p:nvPr/>
          </p:nvGrpSpPr>
          <p:grpSpPr>
            <a:xfrm>
              <a:off x="10389407" y="3196170"/>
              <a:ext cx="872151" cy="1785653"/>
              <a:chOff x="10389407" y="3196170"/>
              <a:chExt cx="872151" cy="17856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985592A-E727-9193-3ECC-1986FAC3B57E}"/>
                  </a:ext>
                </a:extLst>
              </p:cNvPr>
              <p:cNvGrpSpPr/>
              <p:nvPr/>
            </p:nvGrpSpPr>
            <p:grpSpPr>
              <a:xfrm>
                <a:off x="10741794" y="3671454"/>
                <a:ext cx="519764" cy="751820"/>
                <a:chOff x="10741794" y="3671454"/>
                <a:chExt cx="519764" cy="751820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3410BA4-EC60-C968-6C5F-815194375344}"/>
                    </a:ext>
                  </a:extLst>
                </p:cNvPr>
                <p:cNvGrpSpPr/>
                <p:nvPr/>
              </p:nvGrpSpPr>
              <p:grpSpPr>
                <a:xfrm>
                  <a:off x="10741794" y="3671454"/>
                  <a:ext cx="519764" cy="751820"/>
                  <a:chOff x="14478000" y="2298700"/>
                  <a:chExt cx="1346200" cy="1346200"/>
                </a:xfrm>
              </p:grpSpPr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C47F5DC2-781E-D452-4638-9BFBB73D3104}"/>
                      </a:ext>
                    </a:extLst>
                  </p:cNvPr>
                  <p:cNvCxnSpPr/>
                  <p:nvPr/>
                </p:nvCxnSpPr>
                <p:spPr>
                  <a:xfrm>
                    <a:off x="14478000" y="23114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4293EDB-995A-391B-1B00-C9749BC77A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3817600" y="29718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05B2E1F-DC50-CEAF-C4DC-C57436A409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3676016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05B2E1F-DC50-CEAF-C4DC-C57436A409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3676016"/>
                      <a:ext cx="40293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F667E3B-DF63-C598-4065-5FD18C9A639E}"/>
                  </a:ext>
                </a:extLst>
              </p:cNvPr>
              <p:cNvGrpSpPr/>
              <p:nvPr/>
            </p:nvGrpSpPr>
            <p:grpSpPr>
              <a:xfrm>
                <a:off x="10389407" y="3196170"/>
                <a:ext cx="844022" cy="1785653"/>
                <a:chOff x="10381926" y="3199667"/>
                <a:chExt cx="844022" cy="17856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7B36628-A272-EA72-C347-D5C354EBD4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7B36628-A272-EA72-C347-D5C354EBD4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1EDA2D4-3CB0-7C17-E0E3-A2BA10BD6B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1EDA2D4-3CB0-7C17-E0E3-A2BA10BD6B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B428ABB-D630-0A64-822C-3326A77D2D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4005001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B428ABB-D630-0A64-822C-3326A77D2D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4005001"/>
                      <a:ext cx="402931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14AB0BC3-3CB3-DBF6-950D-4DCF7820F3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14AB0BC3-3CB3-DBF6-950D-4DCF7820F3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3" name="Arc 22">
            <a:extLst>
              <a:ext uri="{FF2B5EF4-FFF2-40B4-BE49-F238E27FC236}">
                <a16:creationId xmlns:a16="http://schemas.microsoft.com/office/drawing/2014/main" id="{C67385D8-80E5-C0F4-E3D7-F8B21027B859}"/>
              </a:ext>
            </a:extLst>
          </p:cNvPr>
          <p:cNvSpPr/>
          <p:nvPr/>
        </p:nvSpPr>
        <p:spPr>
          <a:xfrm>
            <a:off x="5969001" y="3504045"/>
            <a:ext cx="990600" cy="819186"/>
          </a:xfrm>
          <a:prstGeom prst="arc">
            <a:avLst>
              <a:gd name="adj1" fmla="val 10742818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F5B8286-3A97-D5E6-20DB-B632E7D42C51}"/>
              </a:ext>
            </a:extLst>
          </p:cNvPr>
          <p:cNvSpPr/>
          <p:nvPr/>
        </p:nvSpPr>
        <p:spPr>
          <a:xfrm flipV="1">
            <a:off x="5971958" y="4642376"/>
            <a:ext cx="990600" cy="819186"/>
          </a:xfrm>
          <a:prstGeom prst="arc">
            <a:avLst>
              <a:gd name="adj1" fmla="val 10742818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7A40D2-9219-B93D-EB53-C2B000C096A9}"/>
                  </a:ext>
                </a:extLst>
              </p:cNvPr>
              <p:cNvSpPr txBox="1"/>
              <p:nvPr/>
            </p:nvSpPr>
            <p:spPr>
              <a:xfrm>
                <a:off x="5828639" y="5466315"/>
                <a:ext cx="2216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7A40D2-9219-B93D-EB53-C2B000C09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39" y="5466315"/>
                <a:ext cx="22163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FA5817D-97CF-DBA5-2010-88C5AD8C299C}"/>
              </a:ext>
            </a:extLst>
          </p:cNvPr>
          <p:cNvGrpSpPr/>
          <p:nvPr/>
        </p:nvGrpSpPr>
        <p:grpSpPr>
          <a:xfrm>
            <a:off x="8551753" y="4566583"/>
            <a:ext cx="894957" cy="1785653"/>
            <a:chOff x="10389407" y="3196170"/>
            <a:chExt cx="894957" cy="178565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397FC4-DAE9-2D1F-2103-3CAAC77C863B}"/>
                </a:ext>
              </a:extLst>
            </p:cNvPr>
            <p:cNvCxnSpPr/>
            <p:nvPr/>
          </p:nvCxnSpPr>
          <p:spPr>
            <a:xfrm>
              <a:off x="10764600" y="4526494"/>
              <a:ext cx="51976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F1D659-B335-1A7B-1F20-87A875C9B5DB}"/>
                </a:ext>
              </a:extLst>
            </p:cNvPr>
            <p:cNvGrpSpPr/>
            <p:nvPr/>
          </p:nvGrpSpPr>
          <p:grpSpPr>
            <a:xfrm>
              <a:off x="10389407" y="3196170"/>
              <a:ext cx="872151" cy="1785653"/>
              <a:chOff x="10389407" y="3196170"/>
              <a:chExt cx="872151" cy="178565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11200B-6519-3505-2FAE-0F23F41F1F73}"/>
                  </a:ext>
                </a:extLst>
              </p:cNvPr>
              <p:cNvGrpSpPr/>
              <p:nvPr/>
            </p:nvGrpSpPr>
            <p:grpSpPr>
              <a:xfrm>
                <a:off x="10741794" y="3671454"/>
                <a:ext cx="519764" cy="751820"/>
                <a:chOff x="10741794" y="3671454"/>
                <a:chExt cx="519764" cy="75182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C33D713-40C0-0722-3BFB-A53017614490}"/>
                    </a:ext>
                  </a:extLst>
                </p:cNvPr>
                <p:cNvGrpSpPr/>
                <p:nvPr/>
              </p:nvGrpSpPr>
              <p:grpSpPr>
                <a:xfrm>
                  <a:off x="10741794" y="3671454"/>
                  <a:ext cx="519764" cy="751820"/>
                  <a:chOff x="14478000" y="2298700"/>
                  <a:chExt cx="1346200" cy="1346200"/>
                </a:xfrm>
              </p:grpSpPr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B80F4C31-19C5-BEBB-C3E1-699B97E7343B}"/>
                      </a:ext>
                    </a:extLst>
                  </p:cNvPr>
                  <p:cNvCxnSpPr/>
                  <p:nvPr/>
                </p:nvCxnSpPr>
                <p:spPr>
                  <a:xfrm>
                    <a:off x="14478000" y="23114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C029005A-58A7-2D8A-DA44-68D12D64B7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3817600" y="29718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8E0DC56A-513D-40D3-A21B-5FDAF8A25C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9517" y="3676016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8E0DC56A-513D-40D3-A21B-5FDAF8A25C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9517" y="3676016"/>
                      <a:ext cx="402931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87ACE42-5027-F1B4-88AF-F472409B9E95}"/>
                  </a:ext>
                </a:extLst>
              </p:cNvPr>
              <p:cNvGrpSpPr/>
              <p:nvPr/>
            </p:nvGrpSpPr>
            <p:grpSpPr>
              <a:xfrm>
                <a:off x="10389407" y="3196170"/>
                <a:ext cx="844022" cy="1785653"/>
                <a:chOff x="10381926" y="3199667"/>
                <a:chExt cx="844022" cy="17856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E621FAC-57C9-2778-A135-1F3C7D3477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E621FAC-57C9-2778-A135-1F3C7D3477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450B38B-967B-0590-7CE4-D6581112B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450B38B-967B-0590-7CE4-D6581112B3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18A0E2E-AEB9-A1B7-66F3-55CA157F6C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9517" y="4005001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18A0E2E-AEB9-A1B7-66F3-55CA157F6C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9517" y="4005001"/>
                      <a:ext cx="402931" cy="5232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FB4E016-D30C-F971-219C-E9FBB8A34E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FB4E016-D30C-F971-219C-E9FBB8A34E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2565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3" grpId="0" animBg="1"/>
      <p:bldP spid="24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Multiplicative Modulo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80" y="723744"/>
                <a:ext cx="11929641" cy="5590565"/>
              </a:xfrm>
            </p:spPr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</m:t>
                    </m:r>
                    <m:r>
                      <a:rPr lang="en-US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</m:t>
                    </m:r>
                    <m:r>
                      <a:rPr lang="en-US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</m:oMath>
                </a14:m>
                <a:r>
                  <a:rPr lang="en-US" dirty="0"/>
                  <a:t>, multiplication modulo n is defined as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𝐚</m:t>
                    </m:r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×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𝐧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𝐛</m:t>
                    </m:r>
                    <m:r>
                      <a:rPr lang="en-US" b="1">
                        <a:latin typeface="Cambria Math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𝐫</m:t>
                    </m:r>
                  </m:oMath>
                </a14:m>
                <a:endParaRPr lang="en-US" b="1" dirty="0"/>
              </a:p>
              <a:p>
                <a:pPr marL="0" lvl="0" indent="26670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𝐫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remainder when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2060"/>
                        </a:solidFill>
                        <a:latin typeface="Cambria Math"/>
                      </a:rPr>
                      <m:t>𝐚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/>
                      </a:rPr>
                      <m:t>×</m:t>
                    </m:r>
                    <m:r>
                      <a:rPr lang="en-US" b="1" i="1">
                        <a:solidFill>
                          <a:srgbClr val="002060"/>
                        </a:solidFill>
                        <a:latin typeface="Cambria Math"/>
                      </a:rPr>
                      <m:t>𝐛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divided by </a:t>
                </a:r>
                <a:r>
                  <a:rPr lang="en-US" b="1" dirty="0">
                    <a:solidFill>
                      <a:srgbClr val="002060"/>
                    </a:solidFill>
                  </a:rPr>
                  <a:t>n</a:t>
                </a:r>
                <a:r>
                  <a:rPr lang="en-US" dirty="0">
                    <a:solidFill>
                      <a:srgbClr val="002060"/>
                    </a:solidFill>
                  </a:rPr>
                  <a:t>. 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×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US" dirty="0"/>
                  <a:t> and read as “multiplication modulo n”.</a:t>
                </a:r>
              </a:p>
              <a:p>
                <a:pPr lvl="0">
                  <a:lnSpc>
                    <a:spcPct val="150000"/>
                  </a:lnSpc>
                </a:pPr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Multiplicative modulo 5 : 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2,  6∈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  <m:r>
                      <a:rPr lang="en-US">
                        <a:latin typeface="Cambria Math"/>
                      </a:rPr>
                      <m:t>,   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/>
                      </a:rPr>
                      <m:t>2 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/>
                          </a:rPr>
                          <m:t>×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6=2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 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Multiplicative modulo 6 : Let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4</m:t>
                    </m:r>
                    <m:r>
                      <a:rPr lang="en-US">
                        <a:latin typeface="Cambria Math"/>
                      </a:rPr>
                      <m:t>,  </m:t>
                    </m:r>
                    <m:r>
                      <a:rPr lang="en-IN" b="0" i="0" smtClean="0">
                        <a:latin typeface="Cambria Math"/>
                      </a:rPr>
                      <m:t>5</m:t>
                    </m:r>
                    <m:r>
                      <a:rPr lang="en-US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ℤ</m:t>
                    </m:r>
                    <m:r>
                      <a:rPr lang="en-US">
                        <a:latin typeface="Cambria Math"/>
                      </a:rPr>
                      <m:t>,    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/>
                      </a:rPr>
                      <m:t>4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/>
                          </a:rPr>
                          <m:t>×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/>
                      </a:rPr>
                      <m:t>5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0" y="7237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318975" y="3186545"/>
            <a:ext cx="1461700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3BADD-2D53-8EC2-041D-6302E1A163F6}"/>
                  </a:ext>
                </a:extLst>
              </p:cNvPr>
              <p:cNvSpPr txBox="1"/>
              <p:nvPr/>
            </p:nvSpPr>
            <p:spPr>
              <a:xfrm>
                <a:off x="6603339" y="3009392"/>
                <a:ext cx="2216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/>
                      </a:rPr>
                      <m:t>×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 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3BADD-2D53-8EC2-041D-6302E1A16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39" y="3009392"/>
                <a:ext cx="22163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8A7B068-C418-099E-07D7-2D054A522445}"/>
              </a:ext>
            </a:extLst>
          </p:cNvPr>
          <p:cNvGrpSpPr/>
          <p:nvPr/>
        </p:nvGrpSpPr>
        <p:grpSpPr>
          <a:xfrm>
            <a:off x="9199453" y="2611218"/>
            <a:ext cx="920357" cy="1785653"/>
            <a:chOff x="10364007" y="3196170"/>
            <a:chExt cx="920357" cy="178565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C7C59A-317B-9EEF-A53C-4E11BCC1E73F}"/>
                </a:ext>
              </a:extLst>
            </p:cNvPr>
            <p:cNvCxnSpPr/>
            <p:nvPr/>
          </p:nvCxnSpPr>
          <p:spPr>
            <a:xfrm>
              <a:off x="10764600" y="4526494"/>
              <a:ext cx="51976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8B43B1-77DA-3049-F232-F8FFE14D1111}"/>
                </a:ext>
              </a:extLst>
            </p:cNvPr>
            <p:cNvGrpSpPr/>
            <p:nvPr/>
          </p:nvGrpSpPr>
          <p:grpSpPr>
            <a:xfrm>
              <a:off x="10364007" y="3196170"/>
              <a:ext cx="897551" cy="1785653"/>
              <a:chOff x="10364007" y="3196170"/>
              <a:chExt cx="897551" cy="178565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234338D-6715-6219-59E8-D629FD0C9726}"/>
                  </a:ext>
                </a:extLst>
              </p:cNvPr>
              <p:cNvGrpSpPr/>
              <p:nvPr/>
            </p:nvGrpSpPr>
            <p:grpSpPr>
              <a:xfrm>
                <a:off x="10741794" y="3671454"/>
                <a:ext cx="519764" cy="751820"/>
                <a:chOff x="10741794" y="3671454"/>
                <a:chExt cx="519764" cy="7518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7836342-879B-F20C-E91A-9084E7D2642B}"/>
                    </a:ext>
                  </a:extLst>
                </p:cNvPr>
                <p:cNvGrpSpPr/>
                <p:nvPr/>
              </p:nvGrpSpPr>
              <p:grpSpPr>
                <a:xfrm>
                  <a:off x="10741794" y="3671454"/>
                  <a:ext cx="519764" cy="751820"/>
                  <a:chOff x="14478000" y="2298700"/>
                  <a:chExt cx="1346200" cy="1346200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65B58717-42C5-3260-865E-C696FC879A36}"/>
                      </a:ext>
                    </a:extLst>
                  </p:cNvPr>
                  <p:cNvCxnSpPr/>
                  <p:nvPr/>
                </p:nvCxnSpPr>
                <p:spPr>
                  <a:xfrm>
                    <a:off x="14478000" y="23114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1D6A4589-0FE1-2345-819A-BDEBA19AA2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3817600" y="29718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CBA6A2A-44E4-2B3D-AFB6-D838FE0076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46817" y="3676016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CBA6A2A-44E4-2B3D-AFB6-D838FE0076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6817" y="3676016"/>
                      <a:ext cx="40293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4F8757-73CA-FA9A-035E-E09166AE2FC1}"/>
                  </a:ext>
                </a:extLst>
              </p:cNvPr>
              <p:cNvGrpSpPr/>
              <p:nvPr/>
            </p:nvGrpSpPr>
            <p:grpSpPr>
              <a:xfrm>
                <a:off x="10364007" y="3196170"/>
                <a:ext cx="869422" cy="1785653"/>
                <a:chOff x="10356526" y="3199667"/>
                <a:chExt cx="869422" cy="17856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839C250-5FCA-E300-15CD-D8B54FA31D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6526" y="369124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A839C250-5FCA-E300-15CD-D8B54FA31D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56526" y="3691247"/>
                      <a:ext cx="402931" cy="5232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46AFDCC-F66C-0990-445B-73BCE4B6C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46AFDCC-F66C-0990-445B-73BCE4B6C2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88BC928-5873-C19F-12A1-CD3F3EC02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46817" y="4005001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88BC928-5873-C19F-12A1-CD3F3EC02C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6817" y="4005001"/>
                      <a:ext cx="402931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07C331B5-A1FB-56F4-D4BA-F7C8E23EF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07C331B5-A1FB-56F4-D4BA-F7C8E23EF1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E51FCAF0-D7B1-DB28-E83A-72EE17D686BE}"/>
              </a:ext>
            </a:extLst>
          </p:cNvPr>
          <p:cNvSpPr/>
          <p:nvPr/>
        </p:nvSpPr>
        <p:spPr>
          <a:xfrm>
            <a:off x="6642101" y="3504045"/>
            <a:ext cx="990600" cy="819186"/>
          </a:xfrm>
          <a:prstGeom prst="arc">
            <a:avLst>
              <a:gd name="adj1" fmla="val 10742818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4338EBC-AEB2-1CFB-7797-C87CA5E434AA}"/>
              </a:ext>
            </a:extLst>
          </p:cNvPr>
          <p:cNvSpPr/>
          <p:nvPr/>
        </p:nvSpPr>
        <p:spPr>
          <a:xfrm flipV="1">
            <a:off x="6683158" y="4642376"/>
            <a:ext cx="990600" cy="819186"/>
          </a:xfrm>
          <a:prstGeom prst="arc">
            <a:avLst>
              <a:gd name="adj1" fmla="val 10742818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443AD-F5B2-3BE3-D4E2-E3485FB4D8F9}"/>
                  </a:ext>
                </a:extLst>
              </p:cNvPr>
              <p:cNvSpPr txBox="1"/>
              <p:nvPr/>
            </p:nvSpPr>
            <p:spPr>
              <a:xfrm>
                <a:off x="6704939" y="5466315"/>
                <a:ext cx="2216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/>
                      </a:rPr>
                      <m:t>×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443AD-F5B2-3BE3-D4E2-E3485FB4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939" y="5466315"/>
                <a:ext cx="22163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4960F1E-FED9-EE9E-42DB-48029E8AE2CB}"/>
              </a:ext>
            </a:extLst>
          </p:cNvPr>
          <p:cNvGrpSpPr/>
          <p:nvPr/>
        </p:nvGrpSpPr>
        <p:grpSpPr>
          <a:xfrm>
            <a:off x="9224853" y="4566583"/>
            <a:ext cx="894957" cy="1785653"/>
            <a:chOff x="10389407" y="3196170"/>
            <a:chExt cx="894957" cy="178565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C87455-EB1F-8DF0-33D3-250931AA0090}"/>
                </a:ext>
              </a:extLst>
            </p:cNvPr>
            <p:cNvCxnSpPr/>
            <p:nvPr/>
          </p:nvCxnSpPr>
          <p:spPr>
            <a:xfrm>
              <a:off x="10764600" y="4526494"/>
              <a:ext cx="51976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D97B6BD-2E11-9339-0C07-9BA865E308A7}"/>
                </a:ext>
              </a:extLst>
            </p:cNvPr>
            <p:cNvGrpSpPr/>
            <p:nvPr/>
          </p:nvGrpSpPr>
          <p:grpSpPr>
            <a:xfrm>
              <a:off x="10389407" y="3196170"/>
              <a:ext cx="872151" cy="1785653"/>
              <a:chOff x="10389407" y="3196170"/>
              <a:chExt cx="872151" cy="178565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6FA100A-E75F-C2C5-6812-E2BE4682E03E}"/>
                  </a:ext>
                </a:extLst>
              </p:cNvPr>
              <p:cNvGrpSpPr/>
              <p:nvPr/>
            </p:nvGrpSpPr>
            <p:grpSpPr>
              <a:xfrm>
                <a:off x="10741794" y="3671454"/>
                <a:ext cx="519764" cy="751820"/>
                <a:chOff x="10741794" y="3671454"/>
                <a:chExt cx="519764" cy="75182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711FE0D-EFD5-F9EA-BECC-B4A635A27AFF}"/>
                    </a:ext>
                  </a:extLst>
                </p:cNvPr>
                <p:cNvGrpSpPr/>
                <p:nvPr/>
              </p:nvGrpSpPr>
              <p:grpSpPr>
                <a:xfrm>
                  <a:off x="10741794" y="3671454"/>
                  <a:ext cx="519764" cy="751820"/>
                  <a:chOff x="14478000" y="2298700"/>
                  <a:chExt cx="1346200" cy="1346200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A262CF25-8232-40B8-6CF5-EF6C6A2B2505}"/>
                      </a:ext>
                    </a:extLst>
                  </p:cNvPr>
                  <p:cNvCxnSpPr/>
                  <p:nvPr/>
                </p:nvCxnSpPr>
                <p:spPr>
                  <a:xfrm>
                    <a:off x="14478000" y="23114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3AD5A9CC-060B-1F50-6D26-1FF6A943DE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3817600" y="2971800"/>
                    <a:ext cx="1346200" cy="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0BA9364-4E9E-7D3F-6562-A22CAAC8CA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9517" y="3676016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0BA9364-4E9E-7D3F-6562-A22CAAC8CA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9517" y="3676016"/>
                      <a:ext cx="402931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294936F-AAEC-F063-FF08-D8105C6FDDDF}"/>
                  </a:ext>
                </a:extLst>
              </p:cNvPr>
              <p:cNvGrpSpPr/>
              <p:nvPr/>
            </p:nvGrpSpPr>
            <p:grpSpPr>
              <a:xfrm>
                <a:off x="10389407" y="3196170"/>
                <a:ext cx="844022" cy="1785653"/>
                <a:chOff x="10381926" y="3199667"/>
                <a:chExt cx="844022" cy="17856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9408CA4-D109-5E85-6A86-9B5E70791F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9408CA4-D109-5E85-6A86-9B5E70791F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81926" y="3678547"/>
                      <a:ext cx="402931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E4CFF1F-4DC4-35BF-0D46-8A0738E2EF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E4CFF1F-4DC4-35BF-0D46-8A0738E2EF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5585" y="3199667"/>
                      <a:ext cx="402931" cy="52322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0E3248E-15B6-70BB-602B-BA3D18EAC1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9517" y="4005001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0E3248E-15B6-70BB-602B-BA3D18EAC1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9517" y="4005001"/>
                      <a:ext cx="402931" cy="5232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3DF3CD8-8293-AA8C-C04E-47DC76950E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3DF3CD8-8293-AA8C-C04E-47DC76950E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23017" y="4462100"/>
                      <a:ext cx="402931" cy="52322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358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0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098" y="4337797"/>
            <a:ext cx="9831668" cy="1500187"/>
          </a:xfrm>
        </p:spPr>
        <p:txBody>
          <a:bodyPr/>
          <a:lstStyle/>
          <a:p>
            <a:pPr lvl="1"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Group, Semigroup and Monoid</a:t>
            </a:r>
          </a:p>
          <a:p>
            <a:pPr lvl="1">
              <a:lnSpc>
                <a:spcPct val="125000"/>
              </a:lnSpc>
            </a:pP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94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G be a </a:t>
                </a:r>
                <a:r>
                  <a:rPr lang="en-US" dirty="0">
                    <a:solidFill>
                      <a:srgbClr val="002060"/>
                    </a:solidFill>
                  </a:rPr>
                  <a:t>non-empty </a:t>
                </a:r>
                <a:r>
                  <a:rPr lang="en-IN" dirty="0">
                    <a:solidFill>
                      <a:srgbClr val="002060"/>
                    </a:solidFill>
                  </a:rPr>
                  <a:t>set together with a binary operation </a:t>
                </a:r>
                <a:r>
                  <a:rPr lang="en-US" dirty="0">
                    <a:solidFill>
                      <a:srgbClr val="002060"/>
                    </a:solidFill>
                  </a:rPr>
                  <a:t>‘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, </a:t>
                </a:r>
              </a:p>
              <a:p>
                <a:pPr marL="263525" indent="0">
                  <a:lnSpc>
                    <a:spcPct val="150000"/>
                  </a:lnSpc>
                  <a:buNone/>
                </a:pP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known as a </a:t>
                </a:r>
                <a:r>
                  <a:rPr lang="en-IN" b="1" dirty="0">
                    <a:solidFill>
                      <a:srgbClr val="002060"/>
                    </a:solidFill>
                  </a:rPr>
                  <a:t>group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if the following conditions are satisfied.</a:t>
                </a:r>
                <a:endParaRPr lang="en-IN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Closure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Associative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Existence of identity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solidFill>
                    <a:srgbClr val="FF0000"/>
                  </a:solidFill>
                  <a:latin typeface="Roboto Condensed" panose="02000000000000000000" pitchFamily="2" charset="0"/>
                  <a:ea typeface="Cambria Math" panose="02040503050406030204" pitchFamily="18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Existence of inverse for each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en-IN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2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61A4-4617-4B5A-AB12-E2D1EBA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05856" cy="711200"/>
          </a:xfrm>
        </p:spPr>
        <p:txBody>
          <a:bodyPr/>
          <a:lstStyle/>
          <a:p>
            <a:r>
              <a:rPr lang="en-US" dirty="0"/>
              <a:t>Examples of Group</a:t>
            </a:r>
            <a:endParaRPr lang="en-IN" dirty="0"/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282029" y="933117"/>
            <a:ext cx="1440446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C22744-B4AE-824A-56CE-88AC2E8864AC}"/>
                  </a:ext>
                </a:extLst>
              </p:cNvPr>
              <p:cNvSpPr txBox="1"/>
              <p:nvPr/>
            </p:nvSpPr>
            <p:spPr>
              <a:xfrm>
                <a:off x="0" y="1487543"/>
                <a:ext cx="11988800" cy="195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:r>
                  <a:rPr lang="en-US" sz="2800" dirty="0">
                    <a:solidFill>
                      <a:srgbClr val="002060"/>
                    </a:solidFill>
                  </a:rPr>
                  <a:t>The set of integers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the set of rational numbers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and the set of real numbers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all groups under ordinary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addition</a:t>
                </a:r>
                <a:r>
                  <a:rPr lang="en-US" sz="2800" dirty="0">
                    <a:solidFill>
                      <a:srgbClr val="002060"/>
                    </a:solidFill>
                  </a:rPr>
                  <a:t>. In each case,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the identity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</a:rPr>
                  <a:t> and the inverse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C22744-B4AE-824A-56CE-88AC2E88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7543"/>
                <a:ext cx="11988800" cy="1957844"/>
              </a:xfrm>
              <a:prstGeom prst="rect">
                <a:avLst/>
              </a:prstGeom>
              <a:blipFill>
                <a:blip r:embed="rId2"/>
                <a:stretch>
                  <a:fillRect r="-966" b="-8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AF285-D5D9-9769-28AE-A22816B16A3B}"/>
                  </a:ext>
                </a:extLst>
              </p:cNvPr>
              <p:cNvSpPr txBox="1"/>
              <p:nvPr/>
            </p:nvSpPr>
            <p:spPr>
              <a:xfrm>
                <a:off x="0" y="3392632"/>
                <a:ext cx="1902689" cy="2798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</a:t>
                </a:r>
              </a:p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+</m:t>
                        </m:r>
                      </m:e>
                    </m:d>
                  </m:oMath>
                </a14:m>
                <a:r>
                  <a:rPr lang="en-IN" sz="2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+</m:t>
                        </m:r>
                      </m:e>
                    </m:d>
                  </m:oMath>
                </a14:m>
                <a:r>
                  <a:rPr lang="en-IN" sz="2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AF285-D5D9-9769-28AE-A22816B16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2632"/>
                <a:ext cx="1902689" cy="2798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B3C60D95-33F2-250E-B941-3F35EAB82A50}"/>
              </a:ext>
            </a:extLst>
          </p:cNvPr>
          <p:cNvSpPr/>
          <p:nvPr/>
        </p:nvSpPr>
        <p:spPr>
          <a:xfrm>
            <a:off x="2184400" y="4445000"/>
            <a:ext cx="279400" cy="1524000"/>
          </a:xfrm>
          <a:prstGeom prst="righ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FF6579-CC71-3A6F-0041-4A5011820BE1}"/>
                  </a:ext>
                </a:extLst>
              </p:cNvPr>
              <p:cNvSpPr txBox="1"/>
              <p:nvPr/>
            </p:nvSpPr>
            <p:spPr>
              <a:xfrm>
                <a:off x="2578100" y="4455160"/>
                <a:ext cx="7810500" cy="131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All algebraic structure are Group. With identity element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inverse of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FF6579-CC71-3A6F-0041-4A501182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100" y="4455160"/>
                <a:ext cx="7810500" cy="1313180"/>
              </a:xfrm>
              <a:prstGeom prst="rect">
                <a:avLst/>
              </a:prstGeom>
              <a:blipFill>
                <a:blip r:embed="rId4"/>
                <a:stretch>
                  <a:fillRect l="-1639" b="-1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14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EBBDA9-AF96-402A-A7F3-47607D5DEB16}"/>
              </a:ext>
            </a:extLst>
          </p:cNvPr>
          <p:cNvSpPr txBox="1">
            <a:spLocks/>
          </p:cNvSpPr>
          <p:nvPr/>
        </p:nvSpPr>
        <p:spPr>
          <a:xfrm>
            <a:off x="1752459" y="725654"/>
            <a:ext cx="10642741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Show that the set of </a:t>
            </a:r>
            <a:r>
              <a:rPr lang="en-US" dirty="0">
                <a:solidFill>
                  <a:srgbClr val="FF0000"/>
                </a:solidFill>
              </a:rPr>
              <a:t>cube root of unity</a:t>
            </a:r>
            <a:r>
              <a:rPr lang="en-US" dirty="0"/>
              <a:t> forms a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under </a:t>
            </a:r>
            <a:r>
              <a:rPr lang="en-US" dirty="0">
                <a:solidFill>
                  <a:srgbClr val="FF0000"/>
                </a:solidFill>
              </a:rPr>
              <a:t>multiplication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AC24508-EA48-417B-A259-0AA460F0ADB0}"/>
                  </a:ext>
                </a:extLst>
              </p:cNvPr>
              <p:cNvSpPr/>
              <p:nvPr/>
            </p:nvSpPr>
            <p:spPr>
              <a:xfrm>
                <a:off x="1803259" y="1818418"/>
                <a:ext cx="2025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C24508-EA48-417B-A259-0AA460F0A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259" y="1818418"/>
                <a:ext cx="2025747" cy="523220"/>
              </a:xfrm>
              <a:prstGeom prst="rect">
                <a:avLst/>
              </a:prstGeom>
              <a:blipFill rotWithShape="1">
                <a:blip r:embed="rId25"/>
                <a:stretch>
                  <a:fillRect l="-6325" t="-10465" r="-903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C7DBE3-786E-46FF-AC50-87E8EDF547CF}"/>
                  </a:ext>
                </a:extLst>
              </p:cNvPr>
              <p:cNvSpPr/>
              <p:nvPr/>
            </p:nvSpPr>
            <p:spPr>
              <a:xfrm>
                <a:off x="3809952" y="1489724"/>
                <a:ext cx="8382048" cy="996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C7DBE3-786E-46FF-AC50-87E8EDF54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52" y="1489724"/>
                <a:ext cx="8382048" cy="99610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D16C6A8-8411-4F12-A1CA-03F38D58230E}"/>
                  </a:ext>
                </a:extLst>
              </p:cNvPr>
              <p:cNvSpPr/>
              <p:nvPr/>
            </p:nvSpPr>
            <p:spPr>
              <a:xfrm>
                <a:off x="1898363" y="3629582"/>
                <a:ext cx="33440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L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et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D16C6A8-8411-4F12-A1CA-03F38D582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63" y="3629582"/>
                <a:ext cx="3344064" cy="523220"/>
              </a:xfrm>
              <a:prstGeom prst="rect">
                <a:avLst/>
              </a:prstGeom>
              <a:blipFill>
                <a:blip r:embed="rId27"/>
                <a:stretch>
                  <a:fillRect l="-3643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EEFC7A-AD41-4C18-9E31-90ACFFB061AF}"/>
                  </a:ext>
                </a:extLst>
              </p:cNvPr>
              <p:cNvSpPr/>
              <p:nvPr/>
            </p:nvSpPr>
            <p:spPr>
              <a:xfrm>
                <a:off x="3136900" y="2465954"/>
                <a:ext cx="9101234" cy="996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−1+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rad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EEFC7A-AD41-4C18-9E31-90ACFFB06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00" y="2465954"/>
                <a:ext cx="9101234" cy="9961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EAF1A18-D0EA-4E22-91A1-48E87C7CA66F}"/>
              </a:ext>
            </a:extLst>
          </p:cNvPr>
          <p:cNvSpPr/>
          <p:nvPr/>
        </p:nvSpPr>
        <p:spPr>
          <a:xfrm>
            <a:off x="7583707" y="3503209"/>
            <a:ext cx="3218611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Composition table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CDDC93F-5D21-4B18-8E8B-6DF6D8102EB3}"/>
                  </a:ext>
                </a:extLst>
              </p:cNvPr>
              <p:cNvSpPr/>
              <p:nvPr/>
            </p:nvSpPr>
            <p:spPr>
              <a:xfrm>
                <a:off x="8073251" y="4091795"/>
                <a:ext cx="28284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1  </m:t>
                            </m:r>
                          </m:e>
                          <m:e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CDDC93F-5D21-4B18-8E8B-6DF6D8102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251" y="4091795"/>
                <a:ext cx="282846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5B3553-EBA2-4C3F-AACD-79BEECA40442}"/>
              </a:ext>
            </a:extLst>
          </p:cNvPr>
          <p:cNvCxnSpPr>
            <a:cxnSpLocks/>
          </p:cNvCxnSpPr>
          <p:nvPr/>
        </p:nvCxnSpPr>
        <p:spPr>
          <a:xfrm>
            <a:off x="7490230" y="4714028"/>
            <a:ext cx="328679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5370C3-011C-404A-B023-16BC8D0493F0}"/>
              </a:ext>
            </a:extLst>
          </p:cNvPr>
          <p:cNvCxnSpPr>
            <a:cxnSpLocks/>
          </p:cNvCxnSpPr>
          <p:nvPr/>
        </p:nvCxnSpPr>
        <p:spPr>
          <a:xfrm>
            <a:off x="8117641" y="4091795"/>
            <a:ext cx="0" cy="247863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A3B26A-0B2B-4C78-81EB-D945F11B4AB4}"/>
                  </a:ext>
                </a:extLst>
              </p:cNvPr>
              <p:cNvSpPr/>
              <p:nvPr/>
            </p:nvSpPr>
            <p:spPr>
              <a:xfrm>
                <a:off x="7479446" y="4135388"/>
                <a:ext cx="4805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A3B26A-0B2B-4C78-81EB-D945F11B4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46" y="4135388"/>
                <a:ext cx="48059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E0ADB0-6AB4-4912-B749-C760356B0DD6}"/>
                  </a:ext>
                </a:extLst>
              </p:cNvPr>
              <p:cNvSpPr txBox="1"/>
              <p:nvPr/>
            </p:nvSpPr>
            <p:spPr>
              <a:xfrm>
                <a:off x="7525779" y="4764954"/>
                <a:ext cx="5181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E0ADB0-6AB4-4912-B749-C760356B0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79" y="4764954"/>
                <a:ext cx="51812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2DD79A-89A1-4D7D-980C-FF13CAA871A3}"/>
                  </a:ext>
                </a:extLst>
              </p:cNvPr>
              <p:cNvSpPr txBox="1"/>
              <p:nvPr/>
            </p:nvSpPr>
            <p:spPr>
              <a:xfrm>
                <a:off x="7490230" y="5330545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2DD79A-89A1-4D7D-980C-FF13CAA87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30" y="5330545"/>
                <a:ext cx="54065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0C6348-086E-4D01-A38E-3E94B781830B}"/>
                  </a:ext>
                </a:extLst>
              </p:cNvPr>
              <p:cNvSpPr txBox="1"/>
              <p:nvPr/>
            </p:nvSpPr>
            <p:spPr>
              <a:xfrm>
                <a:off x="7462520" y="5896136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0C6348-086E-4D01-A38E-3E94B7818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520" y="5896136"/>
                <a:ext cx="54065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95E661-9D90-4D75-8180-179E7C08A8AB}"/>
                  </a:ext>
                </a:extLst>
              </p:cNvPr>
              <p:cNvSpPr txBox="1"/>
              <p:nvPr/>
            </p:nvSpPr>
            <p:spPr>
              <a:xfrm>
                <a:off x="8226499" y="4764954"/>
                <a:ext cx="5181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95E661-9D90-4D75-8180-179E7C08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499" y="4764954"/>
                <a:ext cx="518129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BF0C55-8CBC-4F9A-91CF-D526F3CFA8A7}"/>
                  </a:ext>
                </a:extLst>
              </p:cNvPr>
              <p:cNvSpPr txBox="1"/>
              <p:nvPr/>
            </p:nvSpPr>
            <p:spPr>
              <a:xfrm>
                <a:off x="10074333" y="5343426"/>
                <a:ext cx="5181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BF0C55-8CBC-4F9A-91CF-D526F3CFA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33" y="5343426"/>
                <a:ext cx="51812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CAFC2F-CB29-445B-B490-28A365B4BD13}"/>
                  </a:ext>
                </a:extLst>
              </p:cNvPr>
              <p:cNvSpPr txBox="1"/>
              <p:nvPr/>
            </p:nvSpPr>
            <p:spPr>
              <a:xfrm>
                <a:off x="9124891" y="5933873"/>
                <a:ext cx="5181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CAFC2F-CB29-445B-B490-28A365B4B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891" y="5933873"/>
                <a:ext cx="518129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EA17AA-EDAF-4E6C-93F0-E68DE110E688}"/>
                  </a:ext>
                </a:extLst>
              </p:cNvPr>
              <p:cNvSpPr txBox="1"/>
              <p:nvPr/>
            </p:nvSpPr>
            <p:spPr>
              <a:xfrm>
                <a:off x="9092978" y="4764954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EA17AA-EDAF-4E6C-93F0-E68DE110E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78" y="4764954"/>
                <a:ext cx="54065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552BB5-5921-48C8-B622-25727AE45F8F}"/>
                  </a:ext>
                </a:extLst>
              </p:cNvPr>
              <p:cNvSpPr txBox="1"/>
              <p:nvPr/>
            </p:nvSpPr>
            <p:spPr>
              <a:xfrm>
                <a:off x="9999027" y="4769943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552BB5-5921-48C8-B622-25727AE45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027" y="4769943"/>
                <a:ext cx="54065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81AF20-E3EA-4C5C-80CF-58C945F6C2D1}"/>
                  </a:ext>
                </a:extLst>
              </p:cNvPr>
              <p:cNvSpPr txBox="1"/>
              <p:nvPr/>
            </p:nvSpPr>
            <p:spPr>
              <a:xfrm>
                <a:off x="9092978" y="5356695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81AF20-E3EA-4C5C-80CF-58C945F6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978" y="5356695"/>
                <a:ext cx="54065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D1A81B-7182-4EC7-8B6B-BAF8779B6687}"/>
                  </a:ext>
                </a:extLst>
              </p:cNvPr>
              <p:cNvSpPr txBox="1"/>
              <p:nvPr/>
            </p:nvSpPr>
            <p:spPr>
              <a:xfrm>
                <a:off x="8174784" y="5896136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D1A81B-7182-4EC7-8B6B-BAF8779B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84" y="5896136"/>
                <a:ext cx="5406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809441-D439-433F-A53C-F482B1D83C2D}"/>
                  </a:ext>
                </a:extLst>
              </p:cNvPr>
              <p:cNvSpPr txBox="1"/>
              <p:nvPr/>
            </p:nvSpPr>
            <p:spPr>
              <a:xfrm>
                <a:off x="10050110" y="5911312"/>
                <a:ext cx="4618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809441-D439-433F-A53C-F482B1D83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10" y="5911312"/>
                <a:ext cx="46186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EEE812-58CC-405C-AF90-D67669D0B63A}"/>
                  </a:ext>
                </a:extLst>
              </p:cNvPr>
              <p:cNvSpPr txBox="1"/>
              <p:nvPr/>
            </p:nvSpPr>
            <p:spPr>
              <a:xfrm>
                <a:off x="8188545" y="5329322"/>
                <a:ext cx="540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EEE812-58CC-405C-AF90-D67669D0B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45" y="5329322"/>
                <a:ext cx="54065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28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1818418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87747-3FFB-5DF3-DF92-8D12C5EF1F50}"/>
              </a:ext>
            </a:extLst>
          </p:cNvPr>
          <p:cNvSpPr txBox="1"/>
          <p:nvPr/>
        </p:nvSpPr>
        <p:spPr>
          <a:xfrm>
            <a:off x="1845942" y="2775147"/>
            <a:ext cx="1566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Consider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96B4C9-3C53-3C69-15BD-DDAF5876A3BD}"/>
                  </a:ext>
                </a:extLst>
              </p:cNvPr>
              <p:cNvSpPr/>
              <p:nvPr/>
            </p:nvSpPr>
            <p:spPr>
              <a:xfrm>
                <a:off x="1783782" y="4355190"/>
                <a:ext cx="507559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×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is a Group.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96B4C9-3C53-3C69-15BD-DDAF5876A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782" y="4355190"/>
                <a:ext cx="5075599" cy="1384995"/>
              </a:xfrm>
              <a:prstGeom prst="rect">
                <a:avLst/>
              </a:prstGeom>
              <a:blipFill>
                <a:blip r:embed="rId43"/>
                <a:stretch>
                  <a:fillRect l="-962" b="-10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5DF1694-FCFB-887E-4EDD-9C2AF1547135}"/>
              </a:ext>
            </a:extLst>
          </p:cNvPr>
          <p:cNvSpPr/>
          <p:nvPr/>
        </p:nvSpPr>
        <p:spPr>
          <a:xfrm>
            <a:off x="662261" y="4353405"/>
            <a:ext cx="114099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Claim: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4D4D27-43CA-3D5B-97C9-0C8BD51B7A3C}"/>
              </a:ext>
            </a:extLst>
          </p:cNvPr>
          <p:cNvCxnSpPr>
            <a:cxnSpLocks/>
          </p:cNvCxnSpPr>
          <p:nvPr/>
        </p:nvCxnSpPr>
        <p:spPr>
          <a:xfrm>
            <a:off x="6903771" y="3587543"/>
            <a:ext cx="8225" cy="299714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8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32" grpId="0"/>
      <p:bldP spid="33" grpId="0"/>
      <p:bldP spid="34" grpId="0"/>
      <p:bldP spid="35" grpId="0"/>
      <p:bldP spid="36" grpId="0" animBg="1"/>
      <p:bldP spid="38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27" grpId="0" animBg="1"/>
      <p:bldP spid="28" grpId="0" animBg="1"/>
      <p:bldP spid="6" grpId="0"/>
      <p:bldP spid="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E7BD3FB-13EE-4B70-85FE-EBBF75A15DA5}"/>
              </a:ext>
            </a:extLst>
          </p:cNvPr>
          <p:cNvGrpSpPr/>
          <p:nvPr/>
        </p:nvGrpSpPr>
        <p:grpSpPr>
          <a:xfrm>
            <a:off x="8679145" y="660441"/>
            <a:ext cx="3466908" cy="2478637"/>
            <a:chOff x="8725092" y="846453"/>
            <a:chExt cx="3466908" cy="2478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60D392-FC9E-4356-87A1-2008108F92BC}"/>
                    </a:ext>
                  </a:extLst>
                </p:cNvPr>
                <p:cNvSpPr/>
                <p:nvPr/>
              </p:nvSpPr>
              <p:spPr>
                <a:xfrm>
                  <a:off x="9363533" y="846453"/>
                  <a:ext cx="282846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60D392-FC9E-4356-87A1-2008108F92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3533" y="846453"/>
                  <a:ext cx="28284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AE6227-2C97-4EDD-8B7E-709A73FC5BD8}"/>
                </a:ext>
              </a:extLst>
            </p:cNvPr>
            <p:cNvCxnSpPr>
              <a:cxnSpLocks/>
            </p:cNvCxnSpPr>
            <p:nvPr/>
          </p:nvCxnSpPr>
          <p:spPr>
            <a:xfrm>
              <a:off x="8725092" y="1468686"/>
              <a:ext cx="328679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ECC5485-6892-4C25-A4A4-D4781202A48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901" y="919507"/>
              <a:ext cx="26974" cy="240558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BC57C1B-01C5-4428-934A-ECDA9AED2E9E}"/>
                    </a:ext>
                  </a:extLst>
                </p:cNvPr>
                <p:cNvSpPr/>
                <p:nvPr/>
              </p:nvSpPr>
              <p:spPr>
                <a:xfrm>
                  <a:off x="8769728" y="890046"/>
                  <a:ext cx="4805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BC57C1B-01C5-4428-934A-ECDA9AED2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9728" y="890046"/>
                  <a:ext cx="48059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5AEC88A-B29B-489F-BA84-9708EDE2D425}"/>
                    </a:ext>
                  </a:extLst>
                </p:cNvPr>
                <p:cNvSpPr txBox="1"/>
                <p:nvPr/>
              </p:nvSpPr>
              <p:spPr>
                <a:xfrm>
                  <a:off x="8816061" y="1519612"/>
                  <a:ext cx="5181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5AEC88A-B29B-489F-BA84-9708EDE2D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6061" y="1519612"/>
                  <a:ext cx="51812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117C323-B26C-48C4-A371-AA863AE1D6A2}"/>
                    </a:ext>
                  </a:extLst>
                </p:cNvPr>
                <p:cNvSpPr txBox="1"/>
                <p:nvPr/>
              </p:nvSpPr>
              <p:spPr>
                <a:xfrm>
                  <a:off x="8780512" y="2085203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117C323-B26C-48C4-A371-AA863AE1D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512" y="2085203"/>
                  <a:ext cx="54065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E6C1E56-BB65-4088-9D5E-601F74308A8A}"/>
                    </a:ext>
                  </a:extLst>
                </p:cNvPr>
                <p:cNvSpPr txBox="1"/>
                <p:nvPr/>
              </p:nvSpPr>
              <p:spPr>
                <a:xfrm>
                  <a:off x="8752802" y="2650794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E6C1E56-BB65-4088-9D5E-601F74308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802" y="2650794"/>
                  <a:ext cx="54065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497785-CBEB-43A4-A50C-884365FF78C0}"/>
                    </a:ext>
                  </a:extLst>
                </p:cNvPr>
                <p:cNvSpPr txBox="1"/>
                <p:nvPr/>
              </p:nvSpPr>
              <p:spPr>
                <a:xfrm>
                  <a:off x="9516781" y="1519612"/>
                  <a:ext cx="5181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497785-CBEB-43A4-A50C-884365FF7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781" y="1519612"/>
                  <a:ext cx="51812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C1B2FA0-0070-4DA5-9EDC-96BF42DD0046}"/>
                    </a:ext>
                  </a:extLst>
                </p:cNvPr>
                <p:cNvSpPr txBox="1"/>
                <p:nvPr/>
              </p:nvSpPr>
              <p:spPr>
                <a:xfrm>
                  <a:off x="11364615" y="2098084"/>
                  <a:ext cx="5181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C1B2FA0-0070-4DA5-9EDC-96BF42DD0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4615" y="2098084"/>
                  <a:ext cx="51812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8FF51F-2D6F-44B0-BA29-5E665A8664F2}"/>
                    </a:ext>
                  </a:extLst>
                </p:cNvPr>
                <p:cNvSpPr txBox="1"/>
                <p:nvPr/>
              </p:nvSpPr>
              <p:spPr>
                <a:xfrm>
                  <a:off x="10415173" y="2688531"/>
                  <a:ext cx="5181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18FF51F-2D6F-44B0-BA29-5E665A866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73" y="2688531"/>
                  <a:ext cx="51812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E4C3CC6-C93E-42A9-88BD-9E7DCDAF6754}"/>
                    </a:ext>
                  </a:extLst>
                </p:cNvPr>
                <p:cNvSpPr txBox="1"/>
                <p:nvPr/>
              </p:nvSpPr>
              <p:spPr>
                <a:xfrm>
                  <a:off x="10383260" y="1519612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E4C3CC6-C93E-42A9-88BD-9E7DCDAF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260" y="1519612"/>
                  <a:ext cx="54065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A152C8-C006-4360-BB47-6E8471545B70}"/>
                    </a:ext>
                  </a:extLst>
                </p:cNvPr>
                <p:cNvSpPr txBox="1"/>
                <p:nvPr/>
              </p:nvSpPr>
              <p:spPr>
                <a:xfrm>
                  <a:off x="11289309" y="1524601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A152C8-C006-4360-BB47-6E8471545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9309" y="1524601"/>
                  <a:ext cx="54065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2E48408-8537-4857-9E71-361AFD5E50AF}"/>
                    </a:ext>
                  </a:extLst>
                </p:cNvPr>
                <p:cNvSpPr txBox="1"/>
                <p:nvPr/>
              </p:nvSpPr>
              <p:spPr>
                <a:xfrm>
                  <a:off x="10383260" y="2111353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2E48408-8537-4857-9E71-361AFD5E5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260" y="2111353"/>
                  <a:ext cx="54065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1FCF7A2-9CE8-4BB6-98A7-9994AA6F6FC1}"/>
                    </a:ext>
                  </a:extLst>
                </p:cNvPr>
                <p:cNvSpPr txBox="1"/>
                <p:nvPr/>
              </p:nvSpPr>
              <p:spPr>
                <a:xfrm>
                  <a:off x="9465066" y="2650794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1FCF7A2-9CE8-4BB6-98A7-9994AA6F6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5066" y="2650794"/>
                  <a:ext cx="54065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4F5DE54-0D63-4498-B462-96409993A376}"/>
                    </a:ext>
                  </a:extLst>
                </p:cNvPr>
                <p:cNvSpPr txBox="1"/>
                <p:nvPr/>
              </p:nvSpPr>
              <p:spPr>
                <a:xfrm>
                  <a:off x="11340392" y="2665970"/>
                  <a:ext cx="46186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4F5DE54-0D63-4498-B462-96409993A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0392" y="2665970"/>
                  <a:ext cx="46186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E9CB198-F566-47E8-ACD7-B8FD8C0FDFAB}"/>
                    </a:ext>
                  </a:extLst>
                </p:cNvPr>
                <p:cNvSpPr txBox="1"/>
                <p:nvPr/>
              </p:nvSpPr>
              <p:spPr>
                <a:xfrm>
                  <a:off x="9478827" y="2083980"/>
                  <a:ext cx="5406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E9CB198-F566-47E8-ACD7-B8FD8C0FD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8827" y="2083980"/>
                  <a:ext cx="54065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F45591C6-5A37-4AA3-8E5A-6CE3BCBF0841}"/>
              </a:ext>
            </a:extLst>
          </p:cNvPr>
          <p:cNvSpPr/>
          <p:nvPr/>
        </p:nvSpPr>
        <p:spPr>
          <a:xfrm>
            <a:off x="1785838" y="827951"/>
            <a:ext cx="5160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By observing Composition table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7A7E9B-4CAC-4A6D-9F1C-F2B79AC9ADB4}"/>
              </a:ext>
            </a:extLst>
          </p:cNvPr>
          <p:cNvSpPr/>
          <p:nvPr/>
        </p:nvSpPr>
        <p:spPr>
          <a:xfrm>
            <a:off x="99010" y="1434615"/>
            <a:ext cx="6457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(1) </a:t>
            </a:r>
            <a:r>
              <a: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Closure Property</a:t>
            </a:r>
            <a:endParaRPr lang="en-US" sz="2800" b="1" u="sng" dirty="0">
              <a:solidFill>
                <a:srgbClr val="002060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3354882-60EE-4A38-823A-27D2B72C58E5}"/>
              </a:ext>
            </a:extLst>
          </p:cNvPr>
          <p:cNvSpPr/>
          <p:nvPr/>
        </p:nvSpPr>
        <p:spPr>
          <a:xfrm>
            <a:off x="99010" y="2653889"/>
            <a:ext cx="1018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(2) </a:t>
            </a:r>
            <a:r>
              <a:rPr lang="en-IN" sz="2800" b="0" i="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Associative Property</a:t>
            </a:r>
            <a:endParaRPr lang="en-US" sz="2800" u="sng" dirty="0">
              <a:solidFill>
                <a:srgbClr val="002060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E1FDEF-E4D9-42CD-8030-36E948859A57}"/>
              </a:ext>
            </a:extLst>
          </p:cNvPr>
          <p:cNvSpPr/>
          <p:nvPr/>
        </p:nvSpPr>
        <p:spPr>
          <a:xfrm>
            <a:off x="126892" y="3873163"/>
            <a:ext cx="9407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(3) </a:t>
            </a:r>
            <a:r>
              <a: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Existence of Identity element</a:t>
            </a:r>
          </a:p>
        </p:txBody>
      </p:sp>
      <p:sp>
        <p:nvSpPr>
          <p:cNvPr id="32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39592" y="799576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631B3D-7F5A-63FC-7BAC-776549B53F75}"/>
                  </a:ext>
                </a:extLst>
              </p:cNvPr>
              <p:cNvSpPr/>
              <p:nvPr/>
            </p:nvSpPr>
            <p:spPr>
              <a:xfrm>
                <a:off x="583703" y="2044252"/>
                <a:ext cx="66686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table,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631B3D-7F5A-63FC-7BAC-776549B53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3" y="2044252"/>
                <a:ext cx="6668682" cy="523220"/>
              </a:xfrm>
              <a:prstGeom prst="rect">
                <a:avLst/>
              </a:prstGeom>
              <a:blipFill>
                <a:blip r:embed="rId17"/>
                <a:stretch>
                  <a:fillRect l="-192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568242A-424B-E20C-426E-F085A59ED6E6}"/>
                  </a:ext>
                </a:extLst>
              </p:cNvPr>
              <p:cNvSpPr/>
              <p:nvPr/>
            </p:nvSpPr>
            <p:spPr>
              <a:xfrm>
                <a:off x="596403" y="3263526"/>
                <a:ext cx="112530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table,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568242A-424B-E20C-426E-F085A59E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3" y="3263526"/>
                <a:ext cx="11253094" cy="523220"/>
              </a:xfrm>
              <a:prstGeom prst="rect">
                <a:avLst/>
              </a:prstGeom>
              <a:blipFill>
                <a:blip r:embed="rId18"/>
                <a:stretch>
                  <a:fillRect l="-113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BE6BDB-A109-46A1-C3F3-7761B821EA74}"/>
                  </a:ext>
                </a:extLst>
              </p:cNvPr>
              <p:cNvSpPr txBox="1"/>
              <p:nvPr/>
            </p:nvSpPr>
            <p:spPr>
              <a:xfrm>
                <a:off x="615176" y="4482800"/>
                <a:ext cx="91638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Clearly,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is the identity </a:t>
                </a: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under multiplication </a:t>
                </a:r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BE6BDB-A109-46A1-C3F3-7761B821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6" y="4482800"/>
                <a:ext cx="9163823" cy="523220"/>
              </a:xfrm>
              <a:prstGeom prst="rect">
                <a:avLst/>
              </a:prstGeom>
              <a:blipFill>
                <a:blip r:embed="rId19"/>
                <a:stretch>
                  <a:fillRect l="-139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BC2B6-E602-A429-B9BA-CE610FEF5F21}"/>
              </a:ext>
            </a:extLst>
          </p:cNvPr>
          <p:cNvSpPr/>
          <p:nvPr/>
        </p:nvSpPr>
        <p:spPr>
          <a:xfrm>
            <a:off x="9409116" y="779571"/>
            <a:ext cx="515212" cy="4426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0CC01-FF39-61EF-8FC8-4B7ABEDF4C22}"/>
              </a:ext>
            </a:extLst>
          </p:cNvPr>
          <p:cNvSpPr/>
          <p:nvPr/>
        </p:nvSpPr>
        <p:spPr>
          <a:xfrm>
            <a:off x="11294445" y="771216"/>
            <a:ext cx="515212" cy="4426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C44E16-431D-2D52-5A1E-DF5E45BA3010}"/>
              </a:ext>
            </a:extLst>
          </p:cNvPr>
          <p:cNvSpPr/>
          <p:nvPr/>
        </p:nvSpPr>
        <p:spPr>
          <a:xfrm>
            <a:off x="10300376" y="791927"/>
            <a:ext cx="515212" cy="4426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832BE5B5-46AB-A0FC-6E99-C6F574B15C48}"/>
              </a:ext>
            </a:extLst>
          </p:cNvPr>
          <p:cNvSpPr/>
          <p:nvPr/>
        </p:nvSpPr>
        <p:spPr>
          <a:xfrm>
            <a:off x="9317246" y="1591887"/>
            <a:ext cx="288000" cy="926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7">
            <a:extLst>
              <a:ext uri="{FF2B5EF4-FFF2-40B4-BE49-F238E27FC236}">
                <a16:creationId xmlns:a16="http://schemas.microsoft.com/office/drawing/2014/main" id="{3FDB2E96-4F40-079B-6F6C-722947432AEB}"/>
              </a:ext>
            </a:extLst>
          </p:cNvPr>
          <p:cNvSpPr/>
          <p:nvPr/>
        </p:nvSpPr>
        <p:spPr>
          <a:xfrm>
            <a:off x="9377405" y="2163880"/>
            <a:ext cx="2052000" cy="10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7">
            <a:extLst>
              <a:ext uri="{FF2B5EF4-FFF2-40B4-BE49-F238E27FC236}">
                <a16:creationId xmlns:a16="http://schemas.microsoft.com/office/drawing/2014/main" id="{49B591CB-3712-7A5A-63E8-515FFA7E10D8}"/>
              </a:ext>
            </a:extLst>
          </p:cNvPr>
          <p:cNvSpPr/>
          <p:nvPr/>
        </p:nvSpPr>
        <p:spPr>
          <a:xfrm>
            <a:off x="9387850" y="2748052"/>
            <a:ext cx="1077715" cy="786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F3CBE5-EBEE-17D1-12BC-AD47B1979D31}"/>
              </a:ext>
            </a:extLst>
          </p:cNvPr>
          <p:cNvSpPr/>
          <p:nvPr/>
        </p:nvSpPr>
        <p:spPr>
          <a:xfrm>
            <a:off x="111710" y="5094160"/>
            <a:ext cx="9407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(4) </a:t>
            </a:r>
            <a:r>
              <a: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Existence of Inverse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AD07FD-53B4-43D7-CCAA-9D646870FE0B}"/>
                  </a:ext>
                </a:extLst>
              </p:cNvPr>
              <p:cNvSpPr txBox="1"/>
              <p:nvPr/>
            </p:nvSpPr>
            <p:spPr>
              <a:xfrm>
                <a:off x="590550" y="5776479"/>
                <a:ext cx="17685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AD07FD-53B4-43D7-CCAA-9D646870F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5776479"/>
                <a:ext cx="1768572" cy="523220"/>
              </a:xfrm>
              <a:prstGeom prst="rect">
                <a:avLst/>
              </a:prstGeom>
              <a:blipFill>
                <a:blip r:embed="rId20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EBBC8-5CC6-2A30-D956-C58D467B3655}"/>
                  </a:ext>
                </a:extLst>
              </p:cNvPr>
              <p:cNvSpPr txBox="1"/>
              <p:nvPr/>
            </p:nvSpPr>
            <p:spPr>
              <a:xfrm>
                <a:off x="1990725" y="5779237"/>
                <a:ext cx="1908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8EBBC8-5CC6-2A30-D956-C58D467B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5" y="5779237"/>
                <a:ext cx="1908175" cy="523220"/>
              </a:xfrm>
              <a:prstGeom prst="rect">
                <a:avLst/>
              </a:prstGeom>
              <a:blipFill>
                <a:blip r:embed="rId2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1A59B7-CC57-EBE9-63D2-F45E487C3840}"/>
                  </a:ext>
                </a:extLst>
              </p:cNvPr>
              <p:cNvSpPr txBox="1"/>
              <p:nvPr/>
            </p:nvSpPr>
            <p:spPr>
              <a:xfrm>
                <a:off x="3746597" y="5805697"/>
                <a:ext cx="26193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1A59B7-CC57-EBE9-63D2-F45E487C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97" y="5805697"/>
                <a:ext cx="2619375" cy="523220"/>
              </a:xfrm>
              <a:prstGeom prst="rect">
                <a:avLst/>
              </a:prstGeom>
              <a:blipFill>
                <a:blip r:embed="rId2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9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/>
      <p:bldP spid="75" grpId="0"/>
      <p:bldP spid="78" grpId="0"/>
      <p:bldP spid="3" grpId="0"/>
      <p:bldP spid="4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22" grpId="0"/>
      <p:bldP spid="24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084B5D63-3A45-4690-9BAB-00A10325F504}"/>
              </a:ext>
            </a:extLst>
          </p:cNvPr>
          <p:cNvSpPr/>
          <p:nvPr/>
        </p:nvSpPr>
        <p:spPr>
          <a:xfrm>
            <a:off x="139592" y="1479923"/>
            <a:ext cx="119635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Thus, from (1), </a:t>
            </a:r>
            <a:r>
              <a:rPr lang="en-US" sz="2800" dirty="0">
                <a:solidFill>
                  <a:srgbClr val="002060"/>
                </a:solidFill>
                <a:ea typeface="Cambria Math" panose="02040503050406030204" pitchFamily="18" charset="0"/>
              </a:rPr>
              <a:t>(2), (3) and (4)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cube roots of unity forms a </a:t>
            </a:r>
            <a:r>
              <a:rPr lang="en-US" sz="2800" b="1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group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with respect to multiplication.</a:t>
            </a:r>
          </a:p>
        </p:txBody>
      </p:sp>
      <p:sp>
        <p:nvSpPr>
          <p:cNvPr id="32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39592" y="799576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EBBDA9-AF96-402A-A7F3-47607D5DEB16}"/>
              </a:ext>
            </a:extLst>
          </p:cNvPr>
          <p:cNvSpPr txBox="1">
            <a:spLocks/>
          </p:cNvSpPr>
          <p:nvPr/>
        </p:nvSpPr>
        <p:spPr>
          <a:xfrm>
            <a:off x="1803515" y="820192"/>
            <a:ext cx="1723008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Show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A99A20-69E0-4795-9C5E-BA4FDBE46F59}"/>
                  </a:ext>
                </a:extLst>
              </p:cNvPr>
              <p:cNvSpPr/>
              <p:nvPr/>
            </p:nvSpPr>
            <p:spPr>
              <a:xfrm>
                <a:off x="3299507" y="706398"/>
                <a:ext cx="7795796" cy="805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800" b="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sz="2800" b="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2800" b="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func>
                                      <m:funcPr>
                                        <m:ctrlPr>
                                          <a:rPr lang="en-US" sz="2800" b="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lit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A99A20-69E0-4795-9C5E-BA4FDBE46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07" y="706398"/>
                <a:ext cx="7795796" cy="805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EB23E26-820E-4CA3-854E-6C5F34047360}"/>
              </a:ext>
            </a:extLst>
          </p:cNvPr>
          <p:cNvSpPr txBox="1">
            <a:spLocks/>
          </p:cNvSpPr>
          <p:nvPr/>
        </p:nvSpPr>
        <p:spPr>
          <a:xfrm>
            <a:off x="8763092" y="809455"/>
            <a:ext cx="3513273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is a group under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165558-B6A5-457B-B6DD-DBB903D141BB}"/>
              </a:ext>
            </a:extLst>
          </p:cNvPr>
          <p:cNvSpPr txBox="1"/>
          <p:nvPr/>
        </p:nvSpPr>
        <p:spPr>
          <a:xfrm>
            <a:off x="1854315" y="1539385"/>
            <a:ext cx="344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Roboto Condensed"/>
              </a:rPr>
              <a:t>Matrix multiplication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.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AC75F-0898-4063-B12B-533E5B995FBF}"/>
                  </a:ext>
                </a:extLst>
              </p:cNvPr>
              <p:cNvSpPr txBox="1"/>
              <p:nvPr/>
            </p:nvSpPr>
            <p:spPr>
              <a:xfrm>
                <a:off x="1803515" y="2162599"/>
                <a:ext cx="95706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and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where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AAC75F-0898-4063-B12B-533E5B995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15" y="2162599"/>
                <a:ext cx="9570633" cy="523220"/>
              </a:xfrm>
              <a:prstGeom prst="rect">
                <a:avLst/>
              </a:prstGeom>
              <a:blipFill>
                <a:blip r:embed="rId4"/>
                <a:stretch>
                  <a:fillRect l="-133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079466-8471-4F2F-AB37-2B8D00872258}"/>
                  </a:ext>
                </a:extLst>
              </p:cNvPr>
              <p:cNvSpPr txBox="1"/>
              <p:nvPr/>
            </p:nvSpPr>
            <p:spPr>
              <a:xfrm>
                <a:off x="246567" y="3191720"/>
                <a:ext cx="4155727" cy="805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079466-8471-4F2F-AB37-2B8D0087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67" y="3191720"/>
                <a:ext cx="4155727" cy="805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154312-D59B-4526-AD43-3FBBD86FD70D}"/>
                  </a:ext>
                </a:extLst>
              </p:cNvPr>
              <p:cNvSpPr txBox="1"/>
              <p:nvPr/>
            </p:nvSpPr>
            <p:spPr>
              <a:xfrm>
                <a:off x="3957578" y="3110168"/>
                <a:ext cx="3780447" cy="911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154312-D59B-4526-AD43-3FBBD86FD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78" y="3110168"/>
                <a:ext cx="3780447" cy="911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562DE9-9D71-4A61-A885-763B102FC020}"/>
                  </a:ext>
                </a:extLst>
              </p:cNvPr>
              <p:cNvSpPr txBox="1"/>
              <p:nvPr/>
            </p:nvSpPr>
            <p:spPr>
              <a:xfrm>
                <a:off x="7751608" y="3149538"/>
                <a:ext cx="3780447" cy="872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F562DE9-9D71-4A61-A885-763B102F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08" y="3149538"/>
                <a:ext cx="3780447" cy="872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178114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3F4EB-63BF-558E-6CCE-36D25F4645A3}"/>
              </a:ext>
            </a:extLst>
          </p:cNvPr>
          <p:cNvSpPr/>
          <p:nvPr/>
        </p:nvSpPr>
        <p:spPr>
          <a:xfrm>
            <a:off x="246567" y="4265647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78C0-2728-67BB-D4AC-8EA9EF7EDD73}"/>
                  </a:ext>
                </a:extLst>
              </p:cNvPr>
              <p:cNvSpPr txBox="1"/>
              <p:nvPr/>
            </p:nvSpPr>
            <p:spPr>
              <a:xfrm>
                <a:off x="651826" y="5057921"/>
                <a:ext cx="7196279" cy="911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 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78C0-2728-67BB-D4AC-8EA9EF7E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6" y="5057921"/>
                <a:ext cx="7196279" cy="9119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29" grpId="0"/>
      <p:bldP spid="30" grpId="0" build="p" advAuto="0"/>
      <p:bldP spid="59" grpId="0"/>
      <p:bldP spid="61" grpId="0"/>
      <p:bldP spid="62" grpId="0"/>
      <p:bldP spid="63" grpId="0"/>
      <p:bldP spid="64" grpId="0"/>
      <p:bldP spid="17" grpId="0" animBg="1"/>
      <p:bldP spid="18" grpId="0" animBg="1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/>
              <p:nvPr/>
            </p:nvSpPr>
            <p:spPr>
              <a:xfrm>
                <a:off x="317194" y="934087"/>
                <a:ext cx="7196279" cy="911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 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4" y="934087"/>
                <a:ext cx="7196279" cy="911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8C7A57A-A2FA-43DA-9066-01AA0004A82A}"/>
                  </a:ext>
                </a:extLst>
              </p:cNvPr>
              <p:cNvSpPr txBox="1"/>
              <p:nvPr/>
            </p:nvSpPr>
            <p:spPr>
              <a:xfrm>
                <a:off x="1797623" y="2197085"/>
                <a:ext cx="10373111" cy="92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)+(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α</m:t>
                                            </m:r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  <m:r>
                                              <a:rPr lang="en-US" sz="2800" b="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)+(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α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2800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i="0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i="0" dirty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β</m:t>
                                                </m:r>
                                                <m:r>
                                                  <a:rPr lang="en-US" sz="2800" b="0" i="0" dirty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func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</m:func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8C7A57A-A2FA-43DA-9066-01AA0004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623" y="2197085"/>
                <a:ext cx="10373111" cy="924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B9D198-DA5D-7CFE-B920-18F02D4A6CA7}"/>
                  </a:ext>
                </a:extLst>
              </p:cNvPr>
              <p:cNvSpPr txBox="1"/>
              <p:nvPr/>
            </p:nvSpPr>
            <p:spPr>
              <a:xfrm>
                <a:off x="1806189" y="3395962"/>
                <a:ext cx="960242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α</m:t>
                                            </m:r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  <m:r>
                                              <a:rPr lang="en-US" sz="2800" b="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α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2800" i="1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i="0" dirty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i="0" dirty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β</m:t>
                                                </m:r>
                                                <m:r>
                                                  <a:rPr lang="en-US" sz="2800" b="0" i="0" dirty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80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func>
                                        <m:r>
                                          <a:rPr lang="en-US" sz="280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α</m:t>
                                            </m:r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    (</m:t>
                                </m:r>
                                <m:func>
                                  <m:func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α</m:t>
                                    </m:r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β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28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i="1" dirty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b="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B9D198-DA5D-7CFE-B920-18F02D4A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89" y="3395962"/>
                <a:ext cx="960242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55389" y="5839260"/>
                <a:ext cx="6437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is closed under matrix multiplication.</a:t>
                </a:r>
                <a:endParaRPr lang="en-IN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389" y="5839260"/>
                <a:ext cx="6437403" cy="523220"/>
              </a:xfrm>
              <a:prstGeom prst="rect">
                <a:avLst/>
              </a:prstGeom>
              <a:blipFill>
                <a:blip r:embed="rId6"/>
                <a:stretch>
                  <a:fillRect l="-198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C5BB2-343A-A79E-D530-002F92D5EDCF}"/>
                  </a:ext>
                </a:extLst>
              </p:cNvPr>
              <p:cNvSpPr txBox="1"/>
              <p:nvPr/>
            </p:nvSpPr>
            <p:spPr>
              <a:xfrm>
                <a:off x="1818889" y="4610098"/>
                <a:ext cx="5752490" cy="924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∈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C5BB2-343A-A79E-D530-002F92D5E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89" y="4610098"/>
                <a:ext cx="5752490" cy="9245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0" grpId="0"/>
      <p:bldP spid="6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B3E6-717E-E717-5381-D7200B8D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Sets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36855AF-96CB-F3CB-DC0E-9E9A69FCECAD}"/>
              </a:ext>
            </a:extLst>
          </p:cNvPr>
          <p:cNvSpPr/>
          <p:nvPr/>
        </p:nvSpPr>
        <p:spPr>
          <a:xfrm>
            <a:off x="4984811" y="2467728"/>
            <a:ext cx="2221862" cy="1922001"/>
          </a:xfrm>
          <a:prstGeom prst="hexagon">
            <a:avLst>
              <a:gd name="adj" fmla="val 28570"/>
              <a:gd name="vf" fmla="val 11547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C3E6404-CD7A-D7E2-21DE-E7490D9214C7}"/>
              </a:ext>
            </a:extLst>
          </p:cNvPr>
          <p:cNvSpPr/>
          <p:nvPr/>
        </p:nvSpPr>
        <p:spPr>
          <a:xfrm>
            <a:off x="6376124" y="1548181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3CD6789F-3307-EFC9-E598-7B78692AB071}"/>
              </a:ext>
            </a:extLst>
          </p:cNvPr>
          <p:cNvSpPr/>
          <p:nvPr/>
        </p:nvSpPr>
        <p:spPr>
          <a:xfrm>
            <a:off x="5189476" y="719667"/>
            <a:ext cx="1820800" cy="1575206"/>
          </a:xfrm>
          <a:prstGeom prst="hexagon">
            <a:avLst>
              <a:gd name="adj" fmla="val 28570"/>
              <a:gd name="vf" fmla="val 115470"/>
            </a:avLst>
          </a:prstGeom>
          <a:solidFill>
            <a:srgbClr val="9DC55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D60BC816-5CD9-0B4E-5FEC-AF7F8728F024}"/>
              </a:ext>
            </a:extLst>
          </p:cNvPr>
          <p:cNvSpPr/>
          <p:nvPr/>
        </p:nvSpPr>
        <p:spPr>
          <a:xfrm>
            <a:off x="7354488" y="2898513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B0F135-6A9B-7E24-172D-D3A51A32AC06}"/>
              </a:ext>
            </a:extLst>
          </p:cNvPr>
          <p:cNvGrpSpPr/>
          <p:nvPr/>
        </p:nvGrpSpPr>
        <p:grpSpPr>
          <a:xfrm>
            <a:off x="6859362" y="1688524"/>
            <a:ext cx="1820800" cy="1575206"/>
            <a:chOff x="4827361" y="968857"/>
            <a:chExt cx="1820800" cy="157520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7BEA9CC-7977-AC5D-36F8-9A42CEFF1227}"/>
                </a:ext>
              </a:extLst>
            </p:cNvPr>
            <p:cNvSpPr/>
            <p:nvPr/>
          </p:nvSpPr>
          <p:spPr>
            <a:xfrm>
              <a:off x="4827361" y="968857"/>
              <a:ext cx="1820800" cy="1575206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Hexagon 10">
              <a:extLst>
                <a:ext uri="{FF2B5EF4-FFF2-40B4-BE49-F238E27FC236}">
                  <a16:creationId xmlns:a16="http://schemas.microsoft.com/office/drawing/2014/main" id="{E7E281B7-4147-086F-B0A3-FEF690069AAC}"/>
                </a:ext>
              </a:extLst>
            </p:cNvPr>
            <p:cNvSpPr txBox="1"/>
            <p:nvPr/>
          </p:nvSpPr>
          <p:spPr>
            <a:xfrm>
              <a:off x="5129106" y="1229902"/>
              <a:ext cx="1217310" cy="10531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/>
            </a:p>
          </p:txBody>
        </p:sp>
      </p:grpSp>
      <p:sp>
        <p:nvSpPr>
          <p:cNvPr id="10" name="Hexagon 9">
            <a:extLst>
              <a:ext uri="{FF2B5EF4-FFF2-40B4-BE49-F238E27FC236}">
                <a16:creationId xmlns:a16="http://schemas.microsoft.com/office/drawing/2014/main" id="{0DEFBFD2-A17F-680C-CFD4-8267353BEC2C}"/>
              </a:ext>
            </a:extLst>
          </p:cNvPr>
          <p:cNvSpPr/>
          <p:nvPr/>
        </p:nvSpPr>
        <p:spPr>
          <a:xfrm>
            <a:off x="6674853" y="4422784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3CA0DB-2525-EE02-778F-543369E42D56}"/>
              </a:ext>
            </a:extLst>
          </p:cNvPr>
          <p:cNvGrpSpPr/>
          <p:nvPr/>
        </p:nvGrpSpPr>
        <p:grpSpPr>
          <a:xfrm>
            <a:off x="6859362" y="3593186"/>
            <a:ext cx="1820800" cy="1575206"/>
            <a:chOff x="4827361" y="2873519"/>
            <a:chExt cx="1820800" cy="15752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BCA0F9E-E041-6A9B-BDF0-6CE5DB128B12}"/>
                </a:ext>
              </a:extLst>
            </p:cNvPr>
            <p:cNvSpPr/>
            <p:nvPr/>
          </p:nvSpPr>
          <p:spPr>
            <a:xfrm>
              <a:off x="4827361" y="2873519"/>
              <a:ext cx="1820800" cy="1575206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Hexagon 13">
              <a:extLst>
                <a:ext uri="{FF2B5EF4-FFF2-40B4-BE49-F238E27FC236}">
                  <a16:creationId xmlns:a16="http://schemas.microsoft.com/office/drawing/2014/main" id="{8B17CA47-B86A-4D90-A4E6-4CB733050BFA}"/>
                </a:ext>
              </a:extLst>
            </p:cNvPr>
            <p:cNvSpPr txBox="1"/>
            <p:nvPr/>
          </p:nvSpPr>
          <p:spPr>
            <a:xfrm>
              <a:off x="5129106" y="3134564"/>
              <a:ext cx="1217310" cy="10531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/>
            </a:p>
          </p:txBody>
        </p:sp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C539B28F-693B-F143-84BB-2D763965BA67}"/>
              </a:ext>
            </a:extLst>
          </p:cNvPr>
          <p:cNvSpPr/>
          <p:nvPr/>
        </p:nvSpPr>
        <p:spPr>
          <a:xfrm>
            <a:off x="4988945" y="4581009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526606-682D-14A4-392D-BB88736E3563}"/>
              </a:ext>
            </a:extLst>
          </p:cNvPr>
          <p:cNvGrpSpPr/>
          <p:nvPr/>
        </p:nvGrpSpPr>
        <p:grpSpPr>
          <a:xfrm>
            <a:off x="5189476" y="4563127"/>
            <a:ext cx="1820800" cy="1575206"/>
            <a:chOff x="3157475" y="3843460"/>
            <a:chExt cx="1820800" cy="157520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FC708E19-48DD-ADE0-0C8D-77FF9B60A49F}"/>
                </a:ext>
              </a:extLst>
            </p:cNvPr>
            <p:cNvSpPr/>
            <p:nvPr/>
          </p:nvSpPr>
          <p:spPr>
            <a:xfrm>
              <a:off x="3157475" y="3843460"/>
              <a:ext cx="1820800" cy="1575206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Hexagon 16">
              <a:extLst>
                <a:ext uri="{FF2B5EF4-FFF2-40B4-BE49-F238E27FC236}">
                  <a16:creationId xmlns:a16="http://schemas.microsoft.com/office/drawing/2014/main" id="{1703E316-A849-FBF4-F571-3EF54B9B8C9C}"/>
                </a:ext>
              </a:extLst>
            </p:cNvPr>
            <p:cNvSpPr txBox="1"/>
            <p:nvPr/>
          </p:nvSpPr>
          <p:spPr>
            <a:xfrm>
              <a:off x="3459220" y="4104505"/>
              <a:ext cx="1217310" cy="10531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/>
            </a:p>
          </p:txBody>
        </p:sp>
      </p:grpSp>
      <p:sp>
        <p:nvSpPr>
          <p:cNvPr id="14" name="Hexagon 13">
            <a:extLst>
              <a:ext uri="{FF2B5EF4-FFF2-40B4-BE49-F238E27FC236}">
                <a16:creationId xmlns:a16="http://schemas.microsoft.com/office/drawing/2014/main" id="{09C68A85-508F-810B-2D69-04FD3579DF54}"/>
              </a:ext>
            </a:extLst>
          </p:cNvPr>
          <p:cNvSpPr/>
          <p:nvPr/>
        </p:nvSpPr>
        <p:spPr>
          <a:xfrm>
            <a:off x="3994560" y="3231219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E3C104-BE58-9FCB-D8D7-0F1006699D1C}"/>
              </a:ext>
            </a:extLst>
          </p:cNvPr>
          <p:cNvGrpSpPr/>
          <p:nvPr/>
        </p:nvGrpSpPr>
        <p:grpSpPr>
          <a:xfrm>
            <a:off x="3511838" y="3594269"/>
            <a:ext cx="1820800" cy="1575206"/>
            <a:chOff x="1479837" y="2874602"/>
            <a:chExt cx="1820800" cy="157520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39CC30E4-4F08-7169-D3DC-ED9CD548BEA9}"/>
                </a:ext>
              </a:extLst>
            </p:cNvPr>
            <p:cNvSpPr/>
            <p:nvPr/>
          </p:nvSpPr>
          <p:spPr>
            <a:xfrm>
              <a:off x="1479837" y="2874602"/>
              <a:ext cx="1820800" cy="1575206"/>
            </a:xfrm>
            <a:prstGeom prst="hexagon">
              <a:avLst>
                <a:gd name="adj" fmla="val 2857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8109B5F8-6092-16A4-E596-71AF1A624078}"/>
                </a:ext>
              </a:extLst>
            </p:cNvPr>
            <p:cNvSpPr txBox="1"/>
            <p:nvPr/>
          </p:nvSpPr>
          <p:spPr>
            <a:xfrm>
              <a:off x="1781582" y="3135647"/>
              <a:ext cx="1217310" cy="10531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/>
            </a:p>
          </p:txBody>
        </p:sp>
      </p:grpSp>
      <p:sp>
        <p:nvSpPr>
          <p:cNvPr id="17" name="Hexagon 16">
            <a:extLst>
              <a:ext uri="{FF2B5EF4-FFF2-40B4-BE49-F238E27FC236}">
                <a16:creationId xmlns:a16="http://schemas.microsoft.com/office/drawing/2014/main" id="{DD5386E5-6FE7-ABA9-C03C-E6E2639DBA3F}"/>
              </a:ext>
            </a:extLst>
          </p:cNvPr>
          <p:cNvSpPr/>
          <p:nvPr/>
        </p:nvSpPr>
        <p:spPr>
          <a:xfrm>
            <a:off x="3511838" y="1686357"/>
            <a:ext cx="1820800" cy="1575206"/>
          </a:xfrm>
          <a:prstGeom prst="hexagon">
            <a:avLst>
              <a:gd name="adj" fmla="val 28570"/>
              <a:gd name="vf" fmla="val 115470"/>
            </a:avLst>
          </a:prstGeom>
          <a:solidFill>
            <a:srgbClr val="C0A4B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CF54EA-8603-7466-EAC8-482A3BBCF663}"/>
              </a:ext>
            </a:extLst>
          </p:cNvPr>
          <p:cNvSpPr txBox="1"/>
          <p:nvPr/>
        </p:nvSpPr>
        <p:spPr>
          <a:xfrm>
            <a:off x="5687764" y="3069180"/>
            <a:ext cx="8243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Set</a:t>
            </a:r>
            <a:endParaRPr lang="en-IN" sz="3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25DC97-6A29-5960-9472-7C57F216D91D}"/>
                  </a:ext>
                </a:extLst>
              </p:cNvPr>
              <p:cNvSpPr txBox="1"/>
              <p:nvPr/>
            </p:nvSpPr>
            <p:spPr>
              <a:xfrm>
                <a:off x="7354488" y="868081"/>
                <a:ext cx="49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ℕ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25DC97-6A29-5960-9472-7C57F216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488" y="868081"/>
                <a:ext cx="4955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462AD4A-177F-3CBC-6D5A-7C9ACCF1AF2E}"/>
              </a:ext>
            </a:extLst>
          </p:cNvPr>
          <p:cNvSpPr txBox="1"/>
          <p:nvPr/>
        </p:nvSpPr>
        <p:spPr>
          <a:xfrm>
            <a:off x="5138304" y="1004885"/>
            <a:ext cx="19731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kern="1200" noProof="0" dirty="0">
                <a:solidFill>
                  <a:srgbClr val="002060"/>
                </a:solidFill>
                <a:latin typeface="+mn-lt"/>
                <a:ea typeface="Roboto Condensed" panose="02000000000000000000" pitchFamily="2" charset="0"/>
                <a:cs typeface="Times New Roman" panose="02020603050405020304" pitchFamily="18" charset="0"/>
              </a:rPr>
              <a:t>Natural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340002-E8BF-3E1A-3423-D70AA9368F16}"/>
                  </a:ext>
                </a:extLst>
              </p:cNvPr>
              <p:cNvSpPr txBox="1"/>
              <p:nvPr/>
            </p:nvSpPr>
            <p:spPr>
              <a:xfrm>
                <a:off x="7541651" y="868081"/>
                <a:ext cx="25805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IN" sz="2800" b="1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340002-E8BF-3E1A-3423-D70AA936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651" y="868081"/>
                <a:ext cx="2580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D5787CC-AAD1-6ADD-6DBC-FD4B319C13CC}"/>
              </a:ext>
            </a:extLst>
          </p:cNvPr>
          <p:cNvSpPr txBox="1"/>
          <p:nvPr/>
        </p:nvSpPr>
        <p:spPr>
          <a:xfrm>
            <a:off x="7129208" y="2217102"/>
            <a:ext cx="1478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200" noProof="0" dirty="0">
                <a:solidFill>
                  <a:srgbClr val="002060"/>
                </a:solidFill>
                <a:ea typeface="Roboto Condensed" panose="02000000000000000000" pitchFamily="2" charset="0"/>
                <a:cs typeface="Times New Roman" panose="02020603050405020304" pitchFamily="18" charset="0"/>
              </a:rPr>
              <a:t>Integers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2355C2-356F-D520-9717-6B79B42CF737}"/>
                  </a:ext>
                </a:extLst>
              </p:cNvPr>
              <p:cNvSpPr txBox="1"/>
              <p:nvPr/>
            </p:nvSpPr>
            <p:spPr>
              <a:xfrm>
                <a:off x="8729826" y="2221632"/>
                <a:ext cx="49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ℤ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2355C2-356F-D520-9717-6B79B42C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826" y="2221632"/>
                <a:ext cx="4955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127949-EE56-47A2-A252-674B439505DC}"/>
                  </a:ext>
                </a:extLst>
              </p:cNvPr>
              <p:cNvSpPr txBox="1"/>
              <p:nvPr/>
            </p:nvSpPr>
            <p:spPr>
              <a:xfrm>
                <a:off x="9062233" y="2206118"/>
                <a:ext cx="2672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…,−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127949-EE56-47A2-A252-674B4395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233" y="2206118"/>
                <a:ext cx="2672155" cy="523220"/>
              </a:xfrm>
              <a:prstGeom prst="rect">
                <a:avLst/>
              </a:prstGeom>
              <a:blipFill>
                <a:blip r:embed="rId5"/>
                <a:stretch>
                  <a:fillRect r="-50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8B2AB269-2837-1530-F9E3-D04F9B14126E}"/>
              </a:ext>
            </a:extLst>
          </p:cNvPr>
          <p:cNvSpPr txBox="1"/>
          <p:nvPr/>
        </p:nvSpPr>
        <p:spPr>
          <a:xfrm>
            <a:off x="6953178" y="3874709"/>
            <a:ext cx="1618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kern="1200" noProof="0" dirty="0">
                <a:solidFill>
                  <a:srgbClr val="002060"/>
                </a:solidFill>
                <a:ea typeface="Roboto Condensed" panose="02000000000000000000" pitchFamily="2" charset="0"/>
                <a:cs typeface="Times New Roman" panose="02020603050405020304" pitchFamily="18" charset="0"/>
              </a:rPr>
              <a:t>Rational Numbers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72109D-EECA-9770-AA5B-C4C18B2F9A7F}"/>
                  </a:ext>
                </a:extLst>
              </p:cNvPr>
              <p:cNvSpPr txBox="1"/>
              <p:nvPr/>
            </p:nvSpPr>
            <p:spPr>
              <a:xfrm>
                <a:off x="7522880" y="5056490"/>
                <a:ext cx="6355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ℚ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72109D-EECA-9770-AA5B-C4C18B2F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80" y="5056490"/>
                <a:ext cx="6355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7383D5B-9509-F7D9-D100-C782E827AEF5}"/>
                  </a:ext>
                </a:extLst>
              </p:cNvPr>
              <p:cNvSpPr txBox="1"/>
              <p:nvPr/>
            </p:nvSpPr>
            <p:spPr>
              <a:xfrm>
                <a:off x="7857882" y="4813978"/>
                <a:ext cx="4227840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b="1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num>
                            <m:den>
                              <m:r>
                                <a:rPr lang="en-IN" sz="2800" b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sz="2800" b="1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  <m:r>
                                <a:rPr lang="en-IN" sz="2800" b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 ;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7383D5B-9509-F7D9-D100-C782E827A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82" y="4813978"/>
                <a:ext cx="4227840" cy="1053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4917435E-BD55-4BA2-66CA-175A137DF3FE}"/>
              </a:ext>
            </a:extLst>
          </p:cNvPr>
          <p:cNvSpPr txBox="1"/>
          <p:nvPr/>
        </p:nvSpPr>
        <p:spPr>
          <a:xfrm>
            <a:off x="5386754" y="4930782"/>
            <a:ext cx="1615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200" dirty="0">
                <a:solidFill>
                  <a:srgbClr val="002060"/>
                </a:solidFill>
                <a:ea typeface="Roboto Condensed" panose="02000000000000000000" pitchFamily="2" charset="0"/>
                <a:cs typeface="Times New Roman" panose="02020603050405020304" pitchFamily="18" charset="0"/>
              </a:rPr>
              <a:t>Irrational Numbers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568937-01DF-222E-CFEF-5BBA8FF8A807}"/>
                  </a:ext>
                </a:extLst>
              </p:cNvPr>
              <p:cNvSpPr txBox="1"/>
              <p:nvPr/>
            </p:nvSpPr>
            <p:spPr>
              <a:xfrm>
                <a:off x="2780659" y="5546480"/>
                <a:ext cx="3157431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kern="1200" dirty="0">
                    <a:solidFill>
                      <a:srgbClr val="002060"/>
                    </a:solidFill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Ex.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800" b="1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IN" sz="2800" b="1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rad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𝐞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𝛑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𝐞𝐭𝐜</m:t>
                    </m:r>
                    <m:r>
                      <a:rPr lang="en-IN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568937-01DF-222E-CFEF-5BBA8FF8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59" y="5546480"/>
                <a:ext cx="3157431" cy="573940"/>
              </a:xfrm>
              <a:prstGeom prst="rect">
                <a:avLst/>
              </a:prstGeom>
              <a:blipFill>
                <a:blip r:embed="rId8"/>
                <a:stretch>
                  <a:fillRect l="-3861" t="-4255" b="-27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297FF57-8C04-0222-7A0D-BF764B2F5B04}"/>
                  </a:ext>
                </a:extLst>
              </p:cNvPr>
              <p:cNvSpPr txBox="1"/>
              <p:nvPr/>
            </p:nvSpPr>
            <p:spPr>
              <a:xfrm>
                <a:off x="2001754" y="5557497"/>
                <a:ext cx="689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28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n-IN" sz="28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𝐜</m:t>
                          </m:r>
                        </m:sup>
                      </m:sSup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297FF57-8C04-0222-7A0D-BF764B2F5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54" y="5557497"/>
                <a:ext cx="68929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7FE8FE3-01F4-9CA8-6459-46A5EE51F916}"/>
              </a:ext>
            </a:extLst>
          </p:cNvPr>
          <p:cNvSpPr txBox="1"/>
          <p:nvPr/>
        </p:nvSpPr>
        <p:spPr>
          <a:xfrm>
            <a:off x="3624502" y="3852084"/>
            <a:ext cx="1615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kern="1200" noProof="0" dirty="0">
                <a:solidFill>
                  <a:srgbClr val="002060"/>
                </a:solidFill>
                <a:ea typeface="Roboto Condensed" panose="02000000000000000000" pitchFamily="2" charset="0"/>
                <a:cs typeface="Times New Roman" panose="02020603050405020304" pitchFamily="18" charset="0"/>
              </a:rPr>
              <a:t>Real Numbers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2601B3-609D-646E-2409-BA2F3C010064}"/>
                  </a:ext>
                </a:extLst>
              </p:cNvPr>
              <p:cNvSpPr txBox="1"/>
              <p:nvPr/>
            </p:nvSpPr>
            <p:spPr>
              <a:xfrm>
                <a:off x="1849354" y="3691917"/>
                <a:ext cx="17460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ℚ</m:t>
                      </m:r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28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n-IN" sz="28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𝐜</m:t>
                          </m:r>
                        </m:sup>
                      </m:sSup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2601B3-609D-646E-2409-BA2F3C01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54" y="3691917"/>
                <a:ext cx="17460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5F52F3-7CC7-54B8-EEE9-B2BB5E56695B}"/>
                  </a:ext>
                </a:extLst>
              </p:cNvPr>
              <p:cNvSpPr txBox="1"/>
              <p:nvPr/>
            </p:nvSpPr>
            <p:spPr>
              <a:xfrm>
                <a:off x="1600064" y="3702351"/>
                <a:ext cx="4633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IN" sz="2800" b="1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5F52F3-7CC7-54B8-EEE9-B2BB5E56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064" y="3702351"/>
                <a:ext cx="46339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EFB907A-ED89-C956-5D5E-A170F53DAF5C}"/>
              </a:ext>
            </a:extLst>
          </p:cNvPr>
          <p:cNvSpPr txBox="1"/>
          <p:nvPr/>
        </p:nvSpPr>
        <p:spPr>
          <a:xfrm>
            <a:off x="3545782" y="1979653"/>
            <a:ext cx="17081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kern="1200" dirty="0">
                <a:solidFill>
                  <a:srgbClr val="002060"/>
                </a:solidFill>
                <a:ea typeface="Roboto Condensed" panose="02000000000000000000" pitchFamily="2" charset="0"/>
                <a:cs typeface="Times New Roman" panose="02020603050405020304" pitchFamily="18" charset="0"/>
              </a:rPr>
              <a:t>Complex Numbers</a:t>
            </a:r>
            <a:endParaRPr lang="en-I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6A4DBF-D086-69C4-FD47-F9AFD91500CC}"/>
                  </a:ext>
                </a:extLst>
              </p:cNvPr>
              <p:cNvSpPr txBox="1"/>
              <p:nvPr/>
            </p:nvSpPr>
            <p:spPr>
              <a:xfrm>
                <a:off x="527096" y="1152751"/>
                <a:ext cx="4633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ℂ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6A4DBF-D086-69C4-FD47-F9AFD9150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6" y="1152751"/>
                <a:ext cx="4633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C1ECE5-8E25-5855-233F-017541DDAED1}"/>
                  </a:ext>
                </a:extLst>
              </p:cNvPr>
              <p:cNvSpPr txBox="1"/>
              <p:nvPr/>
            </p:nvSpPr>
            <p:spPr>
              <a:xfrm>
                <a:off x="826265" y="1149386"/>
                <a:ext cx="4139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𝐚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𝐢𝐛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: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𝐚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IN" sz="28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𝐛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ℝ</m:t>
                          </m:r>
                          <m:r>
                            <a:rPr lang="en-IN" sz="2800" b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C1ECE5-8E25-5855-233F-017541DD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5" y="1149386"/>
                <a:ext cx="41399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3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50" grpId="0"/>
      <p:bldP spid="52" grpId="0"/>
      <p:bldP spid="54" grpId="0"/>
      <p:bldP spid="58" grpId="0"/>
      <p:bldP spid="60" grpId="0"/>
      <p:bldP spid="62" grpId="0"/>
      <p:bldP spid="64" grpId="0"/>
      <p:bldP spid="66" grpId="0"/>
      <p:bldP spid="68" grpId="0"/>
      <p:bldP spid="7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/>
              <p:nvPr/>
            </p:nvSpPr>
            <p:spPr>
              <a:xfrm>
                <a:off x="656988" y="3053928"/>
                <a:ext cx="10661200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Clearly</a:t>
                </a:r>
                <a:r>
                  <a:rPr lang="en-US" sz="2800" dirty="0">
                    <a:solidFill>
                      <a:srgbClr val="002060"/>
                    </a:solidFill>
                  </a:rPr>
                  <a:t>, identity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the identity element.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/>
                      </a:rPr>
                      <m:t>  </m:t>
                    </m:r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8" y="3053928"/>
                <a:ext cx="10661200" cy="859210"/>
              </a:xfrm>
              <a:prstGeom prst="rect">
                <a:avLst/>
              </a:prstGeom>
              <a:blipFill>
                <a:blip r:embed="rId4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/>
              <p:nvPr/>
            </p:nvSpPr>
            <p:spPr>
              <a:xfrm>
                <a:off x="625089" y="1609320"/>
                <a:ext cx="1066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Clearly,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/>
                      </a:rPr>
                      <m:t>⋅ 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/>
                      </a:rPr>
                      <m:t>=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/>
                      </a:rPr>
                      <m:t> ⋅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A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/>
                      </a:rPr>
                      <m:t>  </m:t>
                    </m:r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3B261C-CCA3-4DC2-A5E2-67B49FB0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" y="1609320"/>
                <a:ext cx="10661200" cy="523220"/>
              </a:xfrm>
              <a:prstGeom prst="rect">
                <a:avLst/>
              </a:prstGeom>
              <a:blipFill>
                <a:blip r:embed="rId5"/>
                <a:stretch>
                  <a:fillRect l="-120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184ED1C-EB51-DFB3-8D40-E7CD92158D19}"/>
              </a:ext>
            </a:extLst>
          </p:cNvPr>
          <p:cNvSpPr/>
          <p:nvPr/>
        </p:nvSpPr>
        <p:spPr>
          <a:xfrm>
            <a:off x="196308" y="860114"/>
            <a:ext cx="36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BEEBD-D857-481E-EE13-12EEA45CEE9A}"/>
              </a:ext>
            </a:extLst>
          </p:cNvPr>
          <p:cNvSpPr/>
          <p:nvPr/>
        </p:nvSpPr>
        <p:spPr>
          <a:xfrm>
            <a:off x="196308" y="2323213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B3BEF-2DAC-3E4C-8BC7-5D667FD0DEED}"/>
              </a:ext>
            </a:extLst>
          </p:cNvPr>
          <p:cNvSpPr/>
          <p:nvPr/>
        </p:nvSpPr>
        <p:spPr>
          <a:xfrm>
            <a:off x="209008" y="4121128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E3A11-08F7-0FF1-1118-4B2C7C9D636F}"/>
                  </a:ext>
                </a:extLst>
              </p:cNvPr>
              <p:cNvSpPr txBox="1"/>
              <p:nvPr/>
            </p:nvSpPr>
            <p:spPr>
              <a:xfrm>
                <a:off x="625089" y="4874122"/>
                <a:ext cx="9626486" cy="805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be any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,</m:t>
                    </m:r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E3A11-08F7-0FF1-1118-4B2C7C9D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" y="4874122"/>
                <a:ext cx="9626486" cy="805029"/>
              </a:xfrm>
              <a:prstGeom prst="rect">
                <a:avLst/>
              </a:prstGeom>
              <a:blipFill>
                <a:blip r:embed="rId6"/>
                <a:stretch>
                  <a:fillRect l="-1330" b="-3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32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1" grpId="0"/>
      <p:bldP spid="3" grpId="0"/>
      <p:bldP spid="5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FE781C-B11C-EF62-18DE-97D94192BD87}"/>
                  </a:ext>
                </a:extLst>
              </p:cNvPr>
              <p:cNvSpPr txBox="1"/>
              <p:nvPr/>
            </p:nvSpPr>
            <p:spPr>
              <a:xfrm>
                <a:off x="221044" y="2126237"/>
                <a:ext cx="53673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et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=1.</m:t>
                        </m:r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FE781C-B11C-EF62-18DE-97D94192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4" y="2126237"/>
                <a:ext cx="5367305" cy="523220"/>
              </a:xfrm>
              <a:prstGeom prst="rect">
                <a:avLst/>
              </a:prstGeom>
              <a:blipFill>
                <a:blip r:embed="rId3"/>
                <a:stretch>
                  <a:fillRect l="-227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A5F338-C9B8-9655-BFC9-85A0CCD88177}"/>
                  </a:ext>
                </a:extLst>
              </p:cNvPr>
              <p:cNvSpPr txBox="1"/>
              <p:nvPr/>
            </p:nvSpPr>
            <p:spPr>
              <a:xfrm>
                <a:off x="242312" y="3023327"/>
                <a:ext cx="8110506" cy="804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kumimoji="0" sz="2800" b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A</m:t>
                        </m:r>
                      </m:e>
                      <m:sup>
                        <m:r>
                          <a:rPr lang="en-US" i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i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i="0" dirty="0">
                                  <a:latin typeface="Cambria Math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/>
                                </a:rPr>
                                <m:t>os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i="0" dirty="0">
                                  <a:latin typeface="Cambria Math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/>
                                </a:rPr>
                                <m:t>sinα</m:t>
                              </m:r>
                            </m:e>
                          </m:mr>
                          <m:mr>
                            <m:e>
                              <m:r>
                                <a:rPr lang="en-US" i="0" dirty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/>
                                </a:rPr>
                                <m:t>sinα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i="0" dirty="0">
                                  <a:latin typeface="Cambria Math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/>
                                </a:rPr>
                                <m:t>osα</m:t>
                              </m:r>
                            </m:e>
                          </m:mr>
                        </m:m>
                      </m:e>
                    </m:d>
                    <m:r>
                      <a:rPr lang="en-US" i="0" dirty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G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A5F338-C9B8-9655-BFC9-85A0CCD88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2" y="3023327"/>
                <a:ext cx="8110506" cy="804964"/>
              </a:xfrm>
              <a:prstGeom prst="rect">
                <a:avLst/>
              </a:prstGeom>
              <a:blipFill>
                <a:blip r:embed="rId4"/>
                <a:stretch>
                  <a:fillRect l="-1579" b="-3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6B0602-AB38-8BD9-86AE-609482A67463}"/>
                  </a:ext>
                </a:extLst>
              </p:cNvPr>
              <p:cNvSpPr txBox="1"/>
              <p:nvPr/>
            </p:nvSpPr>
            <p:spPr>
              <a:xfrm>
                <a:off x="221043" y="4218116"/>
                <a:ext cx="85295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Thus, from above four conditions,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 group.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6B0602-AB38-8BD9-86AE-609482A6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3" y="4218116"/>
                <a:ext cx="8529551" cy="523220"/>
              </a:xfrm>
              <a:prstGeom prst="rect">
                <a:avLst/>
              </a:prstGeom>
              <a:blipFill>
                <a:blip r:embed="rId5"/>
                <a:stretch>
                  <a:fillRect l="-143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30DED9-3453-3F86-997B-9F47CD2EA2C5}"/>
                  </a:ext>
                </a:extLst>
              </p:cNvPr>
              <p:cNvSpPr txBox="1"/>
              <p:nvPr/>
            </p:nvSpPr>
            <p:spPr>
              <a:xfrm>
                <a:off x="157258" y="980696"/>
                <a:ext cx="9626486" cy="805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be any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,</m:t>
                    </m:r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30DED9-3453-3F86-997B-9F47CD2EA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8" y="980696"/>
                <a:ext cx="9626486" cy="805029"/>
              </a:xfrm>
              <a:prstGeom prst="rect">
                <a:avLst/>
              </a:prstGeom>
              <a:blipFill>
                <a:blip r:embed="rId6"/>
                <a:stretch>
                  <a:fillRect l="-1330" b="-3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3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                        	           (note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3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IN" sz="3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</a:t>
                </a:r>
                <a:r>
                  <a:rPr lang="en-GB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57124" y="746882"/>
            <a:ext cx="7706403" cy="670405"/>
            <a:chOff x="1724554" y="816644"/>
            <a:chExt cx="5661871" cy="67040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724554" y="816644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50000"/>
                </a:lnSpc>
              </a:pPr>
              <a:r>
                <a:rPr lang="en-US" dirty="0"/>
                <a:t>Check whether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/>
                <p:nvPr/>
              </p:nvSpPr>
              <p:spPr>
                <a:xfrm>
                  <a:off x="3258294" y="963829"/>
                  <a:ext cx="146954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US" sz="2800" b="0" i="0" dirty="0">
                      <a:solidFill>
                        <a:srgbClr val="002060"/>
                      </a:solidFill>
                      <a:latin typeface="+mj-lt"/>
                    </a:rPr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sz="2800" b="0" i="0" dirty="0">
                      <a:solidFill>
                        <a:srgbClr val="002060"/>
                      </a:solidFill>
                      <a:latin typeface="+mj-lt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sz="2800" b="0" i="0" dirty="0">
                      <a:solidFill>
                        <a:srgbClr val="002060"/>
                      </a:solidFill>
                      <a:latin typeface="+mj-lt"/>
                    </a:rPr>
                    <a:t>)</a:t>
                  </a:r>
                  <a:endParaRPr lang="en-US" sz="2800" u="sng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294" y="963829"/>
                  <a:ext cx="146954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2439" t="-12941" b="-3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EB23E26-820E-4CA3-854E-6C5F34047360}"/>
                </a:ext>
              </a:extLst>
            </p:cNvPr>
            <p:cNvSpPr txBox="1">
              <a:spLocks/>
            </p:cNvSpPr>
            <p:nvPr/>
          </p:nvSpPr>
          <p:spPr>
            <a:xfrm>
              <a:off x="4306341" y="816644"/>
              <a:ext cx="3080084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50000"/>
                </a:lnSpc>
              </a:pPr>
              <a:r>
                <a:rPr lang="en-US" dirty="0"/>
                <a:t> is a </a:t>
              </a:r>
              <a:r>
                <a:rPr lang="en-US" dirty="0">
                  <a:solidFill>
                    <a:srgbClr val="FF0000"/>
                  </a:solidFill>
                </a:rPr>
                <a:t>group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/>
                <a:t>or not 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/>
              <p:nvPr/>
            </p:nvSpPr>
            <p:spPr>
              <a:xfrm>
                <a:off x="1795224" y="2185467"/>
                <a:ext cx="1039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ℤ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  <m: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𝟒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224" y="2185467"/>
                <a:ext cx="10396776" cy="523220"/>
              </a:xfrm>
              <a:prstGeom prst="rect">
                <a:avLst/>
              </a:prstGeom>
              <a:blipFill>
                <a:blip r:embed="rId4"/>
                <a:stretch>
                  <a:fillRect l="-117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87FCA5-EA81-4CD0-8F70-51B6F687A0F2}"/>
                  </a:ext>
                </a:extLst>
              </p:cNvPr>
              <p:cNvSpPr txBox="1"/>
              <p:nvPr/>
            </p:nvSpPr>
            <p:spPr>
              <a:xfrm>
                <a:off x="2478983" y="2929368"/>
                <a:ext cx="95996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−9, 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−4, 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87FCA5-EA81-4CD0-8F70-51B6F687A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983" y="2929368"/>
                <a:ext cx="959960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CF8EA8-0C56-46AA-84F8-1AFAE160A9F8}"/>
                  </a:ext>
                </a:extLst>
              </p:cNvPr>
              <p:cNvSpPr txBox="1"/>
              <p:nvPr/>
            </p:nvSpPr>
            <p:spPr>
              <a:xfrm>
                <a:off x="2495024" y="3751157"/>
                <a:ext cx="969697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−3, 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CF8EA8-0C56-46AA-84F8-1AFAE160A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24" y="3751157"/>
                <a:ext cx="9696975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9A829E-7300-4E46-8F2A-0C14CB04B5E0}"/>
                  </a:ext>
                </a:extLst>
              </p:cNvPr>
              <p:cNvSpPr txBox="1"/>
              <p:nvPr/>
            </p:nvSpPr>
            <p:spPr>
              <a:xfrm>
                <a:off x="2488227" y="4601387"/>
                <a:ext cx="95996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−7, 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−2, 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9A829E-7300-4E46-8F2A-0C14CB04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27" y="4601387"/>
                <a:ext cx="9599603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F89F03-7B1A-49EA-B07F-8F8D7F91F599}"/>
                  </a:ext>
                </a:extLst>
              </p:cNvPr>
              <p:cNvSpPr txBox="1"/>
              <p:nvPr/>
            </p:nvSpPr>
            <p:spPr>
              <a:xfrm>
                <a:off x="2495024" y="5409085"/>
                <a:ext cx="969697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−1, 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F89F03-7B1A-49EA-B07F-8F8D7F91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24" y="5409085"/>
                <a:ext cx="9696975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36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178114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39" grpId="0"/>
      <p:bldP spid="40" grpId="0"/>
      <p:bldP spid="41" grpId="0"/>
      <p:bldP spid="35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 (Continue)		     (note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3600" b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IN" sz="36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3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</a:t>
                </a:r>
                <a:r>
                  <a:rPr lang="en-GB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r="-300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ECC602-183C-46CF-B7CB-A13EF94CD1B7}"/>
              </a:ext>
            </a:extLst>
          </p:cNvPr>
          <p:cNvCxnSpPr>
            <a:cxnSpLocks/>
          </p:cNvCxnSpPr>
          <p:nvPr/>
        </p:nvCxnSpPr>
        <p:spPr>
          <a:xfrm>
            <a:off x="826147" y="2060012"/>
            <a:ext cx="0" cy="291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00224-E908-41AB-A39C-0B7BF8ACB6C0}"/>
              </a:ext>
            </a:extLst>
          </p:cNvPr>
          <p:cNvCxnSpPr>
            <a:cxnSpLocks/>
          </p:cNvCxnSpPr>
          <p:nvPr/>
        </p:nvCxnSpPr>
        <p:spPr>
          <a:xfrm flipH="1">
            <a:off x="248107" y="2708637"/>
            <a:ext cx="414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EB3D23-0A3C-4A24-93BF-B5F8BB86E685}"/>
              </a:ext>
            </a:extLst>
          </p:cNvPr>
          <p:cNvSpPr txBox="1"/>
          <p:nvPr/>
        </p:nvSpPr>
        <p:spPr>
          <a:xfrm>
            <a:off x="918510" y="2100414"/>
            <a:ext cx="350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1          2          3          4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605B2-8506-4911-838D-B50E50B88858}"/>
              </a:ext>
            </a:extLst>
          </p:cNvPr>
          <p:cNvSpPr txBox="1"/>
          <p:nvPr/>
        </p:nvSpPr>
        <p:spPr>
          <a:xfrm>
            <a:off x="913897" y="2693853"/>
            <a:ext cx="3335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1          2          3          4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AFE760-2F6D-4C0C-B1D3-5A7D4DE47135}"/>
              </a:ext>
            </a:extLst>
          </p:cNvPr>
          <p:cNvSpPr txBox="1"/>
          <p:nvPr/>
        </p:nvSpPr>
        <p:spPr>
          <a:xfrm>
            <a:off x="904652" y="3242978"/>
            <a:ext cx="3515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2          4          1          3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FA382-3881-4D2E-89EC-3EF386DA1BEF}"/>
              </a:ext>
            </a:extLst>
          </p:cNvPr>
          <p:cNvSpPr txBox="1"/>
          <p:nvPr/>
        </p:nvSpPr>
        <p:spPr>
          <a:xfrm>
            <a:off x="913895" y="3741568"/>
            <a:ext cx="343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3          1          4          2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092F1-21D5-48D7-80BB-6897C226CF2F}"/>
              </a:ext>
            </a:extLst>
          </p:cNvPr>
          <p:cNvSpPr txBox="1"/>
          <p:nvPr/>
        </p:nvSpPr>
        <p:spPr>
          <a:xfrm>
            <a:off x="904651" y="4310413"/>
            <a:ext cx="343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4          3          2          1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A76F5B-4B0D-F99C-5BFF-082CDFF2A891}"/>
              </a:ext>
            </a:extLst>
          </p:cNvPr>
          <p:cNvSpPr txBox="1">
            <a:spLocks/>
          </p:cNvSpPr>
          <p:nvPr/>
        </p:nvSpPr>
        <p:spPr>
          <a:xfrm>
            <a:off x="114347" y="798564"/>
            <a:ext cx="2992676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u="sng" dirty="0"/>
              <a:t>Composition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2B6ED-2A7A-8780-0833-4FA59DD38F4D}"/>
              </a:ext>
            </a:extLst>
          </p:cNvPr>
          <p:cNvSpPr txBox="1"/>
          <p:nvPr/>
        </p:nvSpPr>
        <p:spPr>
          <a:xfrm>
            <a:off x="354264" y="4321717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208234-1444-FF63-F356-D94BD8D15B81}"/>
              </a:ext>
            </a:extLst>
          </p:cNvPr>
          <p:cNvSpPr txBox="1"/>
          <p:nvPr/>
        </p:nvSpPr>
        <p:spPr>
          <a:xfrm>
            <a:off x="376696" y="3742928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38E16-5D07-9F67-6FC1-1AA19FEF114C}"/>
              </a:ext>
            </a:extLst>
          </p:cNvPr>
          <p:cNvSpPr txBox="1"/>
          <p:nvPr/>
        </p:nvSpPr>
        <p:spPr>
          <a:xfrm>
            <a:off x="365170" y="3226231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3F9A6-6D45-9165-9F79-B6E9D334E5B2}"/>
              </a:ext>
            </a:extLst>
          </p:cNvPr>
          <p:cNvSpPr txBox="1"/>
          <p:nvPr/>
        </p:nvSpPr>
        <p:spPr>
          <a:xfrm>
            <a:off x="372125" y="2708637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2A0EE-B000-43B8-DE3E-9F944588656A}"/>
                  </a:ext>
                </a:extLst>
              </p:cNvPr>
              <p:cNvSpPr txBox="1"/>
              <p:nvPr/>
            </p:nvSpPr>
            <p:spPr>
              <a:xfrm>
                <a:off x="8921574" y="798564"/>
                <a:ext cx="27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={1, 2, 3, 4}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2A0EE-B000-43B8-DE3E-9F9445886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574" y="798564"/>
                <a:ext cx="277677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6C452B-8359-7A87-9E5F-E60EBE0CE9EF}"/>
                  </a:ext>
                </a:extLst>
              </p:cNvPr>
              <p:cNvSpPr txBox="1"/>
              <p:nvPr/>
            </p:nvSpPr>
            <p:spPr>
              <a:xfrm>
                <a:off x="246375" y="2108996"/>
                <a:ext cx="494444" cy="557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6C452B-8359-7A87-9E5F-E60EBE0CE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75" y="2108996"/>
                <a:ext cx="494444" cy="5571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5EA1F-4CFE-5475-2FDC-0AD379AD3D7B}"/>
              </a:ext>
            </a:extLst>
          </p:cNvPr>
          <p:cNvCxnSpPr/>
          <p:nvPr/>
        </p:nvCxnSpPr>
        <p:spPr>
          <a:xfrm>
            <a:off x="5190460" y="2030919"/>
            <a:ext cx="0" cy="4572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FB558-D710-99C2-0A39-D60E4274773B}"/>
                  </a:ext>
                </a:extLst>
              </p:cNvPr>
              <p:cNvSpPr txBox="1"/>
              <p:nvPr/>
            </p:nvSpPr>
            <p:spPr>
              <a:xfrm>
                <a:off x="5837018" y="3308911"/>
                <a:ext cx="5409185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FB558-D710-99C2-0A39-D60E42747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18" y="3308911"/>
                <a:ext cx="5409185" cy="634597"/>
              </a:xfrm>
              <a:prstGeom prst="rect">
                <a:avLst/>
              </a:prstGeom>
              <a:blipFill>
                <a:blip r:embed="rId5"/>
                <a:stretch>
                  <a:fillRect l="-2368" t="-962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C0B2FE-A489-0DC6-B852-0FC2AD9766E0}"/>
              </a:ext>
            </a:extLst>
          </p:cNvPr>
          <p:cNvSpPr/>
          <p:nvPr/>
        </p:nvSpPr>
        <p:spPr>
          <a:xfrm>
            <a:off x="5354599" y="2570373"/>
            <a:ext cx="5681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E333C9-A7CF-5AF5-AA3C-86C281CF265F}"/>
              </a:ext>
            </a:extLst>
          </p:cNvPr>
          <p:cNvSpPr/>
          <p:nvPr/>
        </p:nvSpPr>
        <p:spPr>
          <a:xfrm>
            <a:off x="5373327" y="3999554"/>
            <a:ext cx="5681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97541E-638C-6F29-A2AA-769CF362355C}"/>
                  </a:ext>
                </a:extLst>
              </p:cNvPr>
              <p:cNvSpPr txBox="1"/>
              <p:nvPr/>
            </p:nvSpPr>
            <p:spPr>
              <a:xfrm>
                <a:off x="5877387" y="4727889"/>
                <a:ext cx="56129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97541E-638C-6F29-A2AA-769CF362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87" y="4727889"/>
                <a:ext cx="5612943" cy="523220"/>
              </a:xfrm>
              <a:prstGeom prst="rect">
                <a:avLst/>
              </a:prstGeom>
              <a:blipFill>
                <a:blip r:embed="rId6"/>
                <a:stretch>
                  <a:fillRect l="-217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8FAB-CA13-9CFC-9312-634CF73119F9}"/>
                  </a:ext>
                </a:extLst>
              </p:cNvPr>
              <p:cNvSpPr txBox="1"/>
              <p:nvPr/>
            </p:nvSpPr>
            <p:spPr>
              <a:xfrm>
                <a:off x="5574720" y="5276967"/>
                <a:ext cx="5865562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8FAB-CA13-9CFC-9312-634CF731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20" y="5276967"/>
                <a:ext cx="5865562" cy="634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AC9129F-8846-7233-97CF-B899B37D2A00}"/>
              </a:ext>
            </a:extLst>
          </p:cNvPr>
          <p:cNvSpPr/>
          <p:nvPr/>
        </p:nvSpPr>
        <p:spPr>
          <a:xfrm>
            <a:off x="5257099" y="1966135"/>
            <a:ext cx="6016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From composition table we observe that,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319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3" grpId="0"/>
      <p:bldP spid="34" grpId="0"/>
      <p:bldP spid="7" grpId="0"/>
      <p:bldP spid="16" grpId="0"/>
      <p:bldP spid="17" grpId="0"/>
      <p:bldP spid="18" grpId="0"/>
      <p:bldP spid="19" grpId="0"/>
      <p:bldP spid="3" grpId="0"/>
      <p:bldP spid="4" grpId="0"/>
      <p:bldP spid="6" grpId="0" build="p" advAuto="0"/>
      <p:bldP spid="8" grpId="0"/>
      <p:bldP spid="10" grpId="0"/>
      <p:bldP spid="13" grpId="0" build="p" advAuto="0"/>
      <p:bldP spid="14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/>
              <p:nvPr/>
            </p:nvSpPr>
            <p:spPr>
              <a:xfrm>
                <a:off x="9421305" y="800700"/>
                <a:ext cx="27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IN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={1, 2, 3, 4}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305" y="800700"/>
                <a:ext cx="277677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BEB3D23-0A3C-4A24-93BF-B5F8BB86E685}"/>
              </a:ext>
            </a:extLst>
          </p:cNvPr>
          <p:cNvSpPr txBox="1"/>
          <p:nvPr/>
        </p:nvSpPr>
        <p:spPr>
          <a:xfrm>
            <a:off x="8887852" y="1813697"/>
            <a:ext cx="301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1          2          3          4</a:t>
            </a:r>
            <a:endParaRPr lang="en-IN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E204BE-2CB5-54C9-F8C4-5E38BE618B30}"/>
              </a:ext>
            </a:extLst>
          </p:cNvPr>
          <p:cNvGrpSpPr/>
          <p:nvPr/>
        </p:nvGrpSpPr>
        <p:grpSpPr>
          <a:xfrm>
            <a:off x="8068287" y="1767631"/>
            <a:ext cx="4137357" cy="3022398"/>
            <a:chOff x="672810" y="2723426"/>
            <a:chExt cx="3899190" cy="302239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7ECC602-183C-46CF-B7CB-A13EF94CD1B7}"/>
                </a:ext>
              </a:extLst>
            </p:cNvPr>
            <p:cNvCxnSpPr>
              <a:cxnSpLocks/>
            </p:cNvCxnSpPr>
            <p:nvPr/>
          </p:nvCxnSpPr>
          <p:spPr>
            <a:xfrm>
              <a:off x="1404626" y="2777440"/>
              <a:ext cx="0" cy="29683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B00224-E908-41AB-A39C-0B7BF8ACB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810" y="3382915"/>
              <a:ext cx="38991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EE5580-7F7C-453A-B7ED-BEBC62FF7F35}"/>
                    </a:ext>
                  </a:extLst>
                </p:cNvPr>
                <p:cNvSpPr txBox="1"/>
                <p:nvPr/>
              </p:nvSpPr>
              <p:spPr>
                <a:xfrm>
                  <a:off x="796337" y="2723426"/>
                  <a:ext cx="494444" cy="557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­</m:t>
                            </m:r>
                          </m:e>
                          <m:sub>
                            <m:r>
                              <a:rPr lang="en-US" sz="24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EE5580-7F7C-453A-B7ED-BEBC62FF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337" y="2723426"/>
                  <a:ext cx="494444" cy="5571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3978F6-DB81-4347-813F-5CC1B1DD11FE}"/>
                </a:ext>
              </a:extLst>
            </p:cNvPr>
            <p:cNvSpPr txBox="1"/>
            <p:nvPr/>
          </p:nvSpPr>
          <p:spPr>
            <a:xfrm>
              <a:off x="968235" y="2784590"/>
              <a:ext cx="295288" cy="279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  1234</a:t>
              </a:r>
              <a:endParaRPr lang="en-IN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25605B2-8506-4911-838D-B50E50B88858}"/>
              </a:ext>
            </a:extLst>
          </p:cNvPr>
          <p:cNvSpPr txBox="1"/>
          <p:nvPr/>
        </p:nvSpPr>
        <p:spPr>
          <a:xfrm>
            <a:off x="8903895" y="2477185"/>
            <a:ext cx="299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1          2          3          4   </a:t>
            </a:r>
            <a:endParaRPr lang="en-IN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AFE760-2F6D-4C0C-B1D3-5A7D4DE47135}"/>
              </a:ext>
            </a:extLst>
          </p:cNvPr>
          <p:cNvSpPr txBox="1"/>
          <p:nvPr/>
        </p:nvSpPr>
        <p:spPr>
          <a:xfrm>
            <a:off x="8931394" y="3051154"/>
            <a:ext cx="296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2          4          1          3          </a:t>
            </a:r>
            <a:endParaRPr lang="en-IN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FA382-3881-4D2E-89EC-3EF386DA1BEF}"/>
              </a:ext>
            </a:extLst>
          </p:cNvPr>
          <p:cNvSpPr txBox="1"/>
          <p:nvPr/>
        </p:nvSpPr>
        <p:spPr>
          <a:xfrm>
            <a:off x="8903895" y="3609572"/>
            <a:ext cx="31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3          1          4          2          </a:t>
            </a:r>
            <a:endParaRPr lang="en-IN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092F1-21D5-48D7-80BB-6897C226CF2F}"/>
              </a:ext>
            </a:extLst>
          </p:cNvPr>
          <p:cNvSpPr txBox="1"/>
          <p:nvPr/>
        </p:nvSpPr>
        <p:spPr>
          <a:xfrm>
            <a:off x="8894650" y="4173373"/>
            <a:ext cx="300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4          3          2          1          </a:t>
            </a:r>
            <a:endParaRPr lang="en-IN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A2D354-C6DD-B55C-D31C-50B6822F7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404" y="1560756"/>
                <a:ext cx="6305392" cy="138826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b="0" dirty="0"/>
                  <a:t>Clearly,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an identity element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A2D354-C6DD-B55C-D31C-50B6822F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4" y="1560756"/>
                <a:ext cx="6305392" cy="1388260"/>
              </a:xfrm>
              <a:prstGeom prst="rect">
                <a:avLst/>
              </a:prstGeom>
              <a:blipFill>
                <a:blip r:embed="rId4"/>
                <a:stretch>
                  <a:fillRect l="-1934" t="-4386" b="-6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4AF5075-1330-7947-CD64-247D3B169FD8}"/>
              </a:ext>
            </a:extLst>
          </p:cNvPr>
          <p:cNvSpPr/>
          <p:nvPr/>
        </p:nvSpPr>
        <p:spPr>
          <a:xfrm>
            <a:off x="106316" y="803138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938A6-4892-6C0D-7BB6-12AD5203440C}"/>
              </a:ext>
            </a:extLst>
          </p:cNvPr>
          <p:cNvSpPr/>
          <p:nvPr/>
        </p:nvSpPr>
        <p:spPr>
          <a:xfrm>
            <a:off x="106316" y="3051154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9D7F05-4A53-896C-5872-CBA70735C9CD}"/>
                  </a:ext>
                </a:extLst>
              </p:cNvPr>
              <p:cNvSpPr txBox="1"/>
              <p:nvPr/>
            </p:nvSpPr>
            <p:spPr>
              <a:xfrm>
                <a:off x="660465" y="3725776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9D7F05-4A53-896C-5872-CBA70735C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65" y="3725776"/>
                <a:ext cx="15565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C14F7-CF0A-4640-8D7D-269C0C249950}"/>
                  </a:ext>
                </a:extLst>
              </p:cNvPr>
              <p:cNvSpPr txBox="1"/>
              <p:nvPr/>
            </p:nvSpPr>
            <p:spPr>
              <a:xfrm>
                <a:off x="694451" y="4329064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EC14F7-CF0A-4640-8D7D-269C0C249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51" y="4329064"/>
                <a:ext cx="15565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1766B7-74A5-71E2-571F-60978F536E8E}"/>
                  </a:ext>
                </a:extLst>
              </p:cNvPr>
              <p:cNvSpPr txBox="1"/>
              <p:nvPr/>
            </p:nvSpPr>
            <p:spPr>
              <a:xfrm>
                <a:off x="2407336" y="3734184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1766B7-74A5-71E2-571F-60978F53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36" y="3734184"/>
                <a:ext cx="15565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F73D79-6E1E-E202-BAF1-DB1399BCB4E8}"/>
                  </a:ext>
                </a:extLst>
              </p:cNvPr>
              <p:cNvSpPr txBox="1"/>
              <p:nvPr/>
            </p:nvSpPr>
            <p:spPr>
              <a:xfrm>
                <a:off x="2422749" y="4350330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F73D79-6E1E-E202-BAF1-DB1399BCB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49" y="4350330"/>
                <a:ext cx="15565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CE471-F148-EA92-DDA2-E5ACCC074DBB}"/>
              </a:ext>
            </a:extLst>
          </p:cNvPr>
          <p:cNvCxnSpPr>
            <a:cxnSpLocks/>
          </p:cNvCxnSpPr>
          <p:nvPr/>
        </p:nvCxnSpPr>
        <p:spPr>
          <a:xfrm flipH="1">
            <a:off x="2211440" y="3758326"/>
            <a:ext cx="2839" cy="10179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96C12C-18AE-D6AF-5424-C92DC9A09DB9}"/>
                  </a:ext>
                </a:extLst>
              </p:cNvPr>
              <p:cNvSpPr txBox="1"/>
              <p:nvPr/>
            </p:nvSpPr>
            <p:spPr>
              <a:xfrm>
                <a:off x="320546" y="5185147"/>
                <a:ext cx="817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Thus, from above four conditions,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is a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group</a:t>
                </a:r>
                <a:r>
                  <a:rPr lang="en-IN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96C12C-18AE-D6AF-5424-C92DC9A09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6" y="5185147"/>
                <a:ext cx="8173459" cy="523220"/>
              </a:xfrm>
              <a:prstGeom prst="rect">
                <a:avLst/>
              </a:prstGeom>
              <a:blipFill>
                <a:blip r:embed="rId9"/>
                <a:stretch>
                  <a:fillRect l="-1567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2828618-ADEB-6C82-74D0-A556F1336F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 (Continue)		     (note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3600" b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IN" sz="36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3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</a:t>
                </a:r>
                <a:r>
                  <a:rPr lang="en-GB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2828618-ADEB-6C82-74D0-A556F1336F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10"/>
                <a:stretch>
                  <a:fillRect l="-400" t="-6838" r="-300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7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dvAuto="0"/>
      <p:bldP spid="6" grpId="0"/>
      <p:bldP spid="10" grpId="0"/>
      <p:bldP spid="12" grpId="0"/>
      <p:bldP spid="13" grpId="0"/>
      <p:bldP spid="14" grpId="0"/>
      <p:bldP spid="15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4                        	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57124" y="746882"/>
            <a:ext cx="9789828" cy="670405"/>
            <a:chOff x="1724554" y="816644"/>
            <a:chExt cx="7192558" cy="67040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724554" y="816644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50000"/>
                </a:lnSpc>
              </a:pPr>
              <a:r>
                <a:rPr lang="en-US" dirty="0"/>
                <a:t>Check whether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/>
                <p:nvPr/>
              </p:nvSpPr>
              <p:spPr>
                <a:xfrm>
                  <a:off x="3258293" y="963829"/>
                  <a:ext cx="37579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5, 15, 25, 3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  <m:sub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293" y="963829"/>
                  <a:ext cx="375794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EB23E26-820E-4CA3-854E-6C5F34047360}"/>
                </a:ext>
              </a:extLst>
            </p:cNvPr>
            <p:cNvSpPr txBox="1">
              <a:spLocks/>
            </p:cNvSpPr>
            <p:nvPr/>
          </p:nvSpPr>
          <p:spPr>
            <a:xfrm>
              <a:off x="6798268" y="834128"/>
              <a:ext cx="2118844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50000"/>
                </a:lnSpc>
              </a:pPr>
              <a:r>
                <a:rPr lang="en-US" dirty="0"/>
                <a:t> is a </a:t>
              </a:r>
              <a:r>
                <a:rPr lang="en-US" dirty="0">
                  <a:solidFill>
                    <a:srgbClr val="FF0000"/>
                  </a:solidFill>
                </a:rPr>
                <a:t>group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/>
                <a:t>or not 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/>
              <p:nvPr/>
            </p:nvSpPr>
            <p:spPr>
              <a:xfrm>
                <a:off x="1795225" y="2185467"/>
                <a:ext cx="4875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5, 15, 25, 3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225" y="2185467"/>
                <a:ext cx="4875888" cy="523220"/>
              </a:xfrm>
              <a:prstGeom prst="rect">
                <a:avLst/>
              </a:prstGeom>
              <a:blipFill>
                <a:blip r:embed="rId4"/>
                <a:stretch>
                  <a:fillRect l="-2500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36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178114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C55535-A22C-6A67-E906-034FA2EF3578}"/>
              </a:ext>
            </a:extLst>
          </p:cNvPr>
          <p:cNvCxnSpPr>
            <a:cxnSpLocks/>
          </p:cNvCxnSpPr>
          <p:nvPr/>
        </p:nvCxnSpPr>
        <p:spPr>
          <a:xfrm>
            <a:off x="5501155" y="3247491"/>
            <a:ext cx="0" cy="288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08970E-27CD-616F-DF30-9D68BE7F60CE}"/>
              </a:ext>
            </a:extLst>
          </p:cNvPr>
          <p:cNvCxnSpPr>
            <a:cxnSpLocks/>
          </p:cNvCxnSpPr>
          <p:nvPr/>
        </p:nvCxnSpPr>
        <p:spPr>
          <a:xfrm flipH="1">
            <a:off x="4705390" y="3893516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/>
              <p:nvPr/>
            </p:nvSpPr>
            <p:spPr>
              <a:xfrm>
                <a:off x="4660753" y="3177947"/>
                <a:ext cx="461177" cy="63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753" y="3177947"/>
                <a:ext cx="461177" cy="634597"/>
              </a:xfrm>
              <a:prstGeom prst="rect">
                <a:avLst/>
              </a:prstGeom>
              <a:blipFill>
                <a:blip r:embed="rId5"/>
                <a:stretch>
                  <a:fillRect r="-5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78182E-0DF4-4DD8-4E9B-D36318575E31}"/>
              </a:ext>
            </a:extLst>
          </p:cNvPr>
          <p:cNvSpPr txBox="1"/>
          <p:nvPr/>
        </p:nvSpPr>
        <p:spPr>
          <a:xfrm>
            <a:off x="5608156" y="3322945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C5AAA4-417B-61C4-FB47-AA83DD9FC086}"/>
              </a:ext>
            </a:extLst>
          </p:cNvPr>
          <p:cNvSpPr txBox="1">
            <a:spLocks/>
          </p:cNvSpPr>
          <p:nvPr/>
        </p:nvSpPr>
        <p:spPr>
          <a:xfrm>
            <a:off x="219404" y="2880295"/>
            <a:ext cx="2992676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u="sng" dirty="0"/>
              <a:t>Composition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40DCE-E635-B860-3913-5D2311022270}"/>
              </a:ext>
            </a:extLst>
          </p:cNvPr>
          <p:cNvSpPr txBox="1"/>
          <p:nvPr/>
        </p:nvSpPr>
        <p:spPr>
          <a:xfrm>
            <a:off x="4738398" y="5550274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B5D5D-CB50-7963-74C2-24C3E31931E7}"/>
              </a:ext>
            </a:extLst>
          </p:cNvPr>
          <p:cNvSpPr txBox="1"/>
          <p:nvPr/>
        </p:nvSpPr>
        <p:spPr>
          <a:xfrm>
            <a:off x="4717247" y="4980412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E80610-53CE-FBEA-D11B-667F35E48DAD}"/>
              </a:ext>
            </a:extLst>
          </p:cNvPr>
          <p:cNvSpPr txBox="1"/>
          <p:nvPr/>
        </p:nvSpPr>
        <p:spPr>
          <a:xfrm>
            <a:off x="4691644" y="4441552"/>
            <a:ext cx="630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5B0CB-FCEF-E7D0-9410-60C4E99885F5}"/>
              </a:ext>
            </a:extLst>
          </p:cNvPr>
          <p:cNvSpPr txBox="1"/>
          <p:nvPr/>
        </p:nvSpPr>
        <p:spPr>
          <a:xfrm>
            <a:off x="4812259" y="3914418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B9A0A-491C-24BA-7527-6AFCF9E184FE}"/>
              </a:ext>
            </a:extLst>
          </p:cNvPr>
          <p:cNvSpPr txBox="1"/>
          <p:nvPr/>
        </p:nvSpPr>
        <p:spPr>
          <a:xfrm>
            <a:off x="5573783" y="394086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25      35       5       15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99F175-9D86-C33F-410E-3BBA16C2B3E5}"/>
              </a:ext>
            </a:extLst>
          </p:cNvPr>
          <p:cNvSpPr txBox="1"/>
          <p:nvPr/>
        </p:nvSpPr>
        <p:spPr>
          <a:xfrm>
            <a:off x="5701379" y="5027054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6299B-040B-FF90-01EB-6A1A8B11C854}"/>
              </a:ext>
            </a:extLst>
          </p:cNvPr>
          <p:cNvSpPr txBox="1"/>
          <p:nvPr/>
        </p:nvSpPr>
        <p:spPr>
          <a:xfrm>
            <a:off x="5595049" y="443763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35      25      15       5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3D457-D0DC-72D3-04A6-9A1B96788A5A}"/>
              </a:ext>
            </a:extLst>
          </p:cNvPr>
          <p:cNvSpPr txBox="1"/>
          <p:nvPr/>
        </p:nvSpPr>
        <p:spPr>
          <a:xfrm>
            <a:off x="5608156" y="5546241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15       5       35      25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 animBg="1"/>
      <p:bldP spid="36" grpId="0" animBg="1"/>
      <p:bldP spid="8" grpId="0"/>
      <p:bldP spid="9" grpId="0"/>
      <p:bldP spid="16" grpId="0"/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B50ABC0-65E1-7934-6556-4E07AB0FD377}"/>
              </a:ext>
            </a:extLst>
          </p:cNvPr>
          <p:cNvSpPr/>
          <p:nvPr/>
        </p:nvSpPr>
        <p:spPr>
          <a:xfrm rot="5400000">
            <a:off x="10042254" y="-358761"/>
            <a:ext cx="613013" cy="32034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4 (Continue)                        	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C55535-A22C-6A67-E906-034FA2EF3578}"/>
              </a:ext>
            </a:extLst>
          </p:cNvPr>
          <p:cNvCxnSpPr>
            <a:cxnSpLocks/>
          </p:cNvCxnSpPr>
          <p:nvPr/>
        </p:nvCxnSpPr>
        <p:spPr>
          <a:xfrm>
            <a:off x="8644856" y="961491"/>
            <a:ext cx="0" cy="288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08970E-27CD-616F-DF30-9D68BE7F60CE}"/>
              </a:ext>
            </a:extLst>
          </p:cNvPr>
          <p:cNvCxnSpPr>
            <a:cxnSpLocks/>
          </p:cNvCxnSpPr>
          <p:nvPr/>
        </p:nvCxnSpPr>
        <p:spPr>
          <a:xfrm flipH="1">
            <a:off x="7887191" y="1607516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/>
              <p:nvPr/>
            </p:nvSpPr>
            <p:spPr>
              <a:xfrm>
                <a:off x="7842554" y="891947"/>
                <a:ext cx="461177" cy="63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54" y="891947"/>
                <a:ext cx="461177" cy="634597"/>
              </a:xfrm>
              <a:prstGeom prst="rect">
                <a:avLst/>
              </a:prstGeom>
              <a:blipFill>
                <a:blip r:embed="rId3"/>
                <a:stretch>
                  <a:fillRect r="-5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78182E-0DF4-4DD8-4E9B-D36318575E31}"/>
              </a:ext>
            </a:extLst>
          </p:cNvPr>
          <p:cNvSpPr txBox="1"/>
          <p:nvPr/>
        </p:nvSpPr>
        <p:spPr>
          <a:xfrm>
            <a:off x="8789957" y="1036945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40DCE-E635-B860-3913-5D2311022270}"/>
              </a:ext>
            </a:extLst>
          </p:cNvPr>
          <p:cNvSpPr txBox="1"/>
          <p:nvPr/>
        </p:nvSpPr>
        <p:spPr>
          <a:xfrm>
            <a:off x="7920199" y="3264274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B5D5D-CB50-7963-74C2-24C3E31931E7}"/>
              </a:ext>
            </a:extLst>
          </p:cNvPr>
          <p:cNvSpPr txBox="1"/>
          <p:nvPr/>
        </p:nvSpPr>
        <p:spPr>
          <a:xfrm>
            <a:off x="7899048" y="2694412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E80610-53CE-FBEA-D11B-667F35E48DAD}"/>
              </a:ext>
            </a:extLst>
          </p:cNvPr>
          <p:cNvSpPr txBox="1"/>
          <p:nvPr/>
        </p:nvSpPr>
        <p:spPr>
          <a:xfrm>
            <a:off x="7873445" y="2155552"/>
            <a:ext cx="630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5B0CB-FCEF-E7D0-9410-60C4E99885F5}"/>
              </a:ext>
            </a:extLst>
          </p:cNvPr>
          <p:cNvSpPr txBox="1"/>
          <p:nvPr/>
        </p:nvSpPr>
        <p:spPr>
          <a:xfrm>
            <a:off x="7994060" y="1628418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B9A0A-491C-24BA-7527-6AFCF9E184FE}"/>
              </a:ext>
            </a:extLst>
          </p:cNvPr>
          <p:cNvSpPr txBox="1"/>
          <p:nvPr/>
        </p:nvSpPr>
        <p:spPr>
          <a:xfrm>
            <a:off x="8755584" y="165486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25      35       5       15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99F175-9D86-C33F-410E-3BBA16C2B3E5}"/>
              </a:ext>
            </a:extLst>
          </p:cNvPr>
          <p:cNvSpPr txBox="1"/>
          <p:nvPr/>
        </p:nvSpPr>
        <p:spPr>
          <a:xfrm>
            <a:off x="8883180" y="2741054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6299B-040B-FF90-01EB-6A1A8B11C854}"/>
              </a:ext>
            </a:extLst>
          </p:cNvPr>
          <p:cNvSpPr txBox="1"/>
          <p:nvPr/>
        </p:nvSpPr>
        <p:spPr>
          <a:xfrm>
            <a:off x="8776850" y="215163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35      25      15       5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3D457-D0DC-72D3-04A6-9A1B96788A5A}"/>
              </a:ext>
            </a:extLst>
          </p:cNvPr>
          <p:cNvSpPr txBox="1"/>
          <p:nvPr/>
        </p:nvSpPr>
        <p:spPr>
          <a:xfrm>
            <a:off x="8789957" y="3260241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15       5       35      25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309D8-6955-F48B-15EF-79216E65FF4F}"/>
                  </a:ext>
                </a:extLst>
              </p:cNvPr>
              <p:cNvSpPr txBox="1"/>
              <p:nvPr/>
            </p:nvSpPr>
            <p:spPr>
              <a:xfrm>
                <a:off x="707515" y="2087063"/>
                <a:ext cx="5409185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309D8-6955-F48B-15EF-79216E65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5" y="2087063"/>
                <a:ext cx="5409185" cy="634597"/>
              </a:xfrm>
              <a:prstGeom prst="rect">
                <a:avLst/>
              </a:prstGeom>
              <a:blipFill>
                <a:blip r:embed="rId4"/>
                <a:stretch>
                  <a:fillRect l="-2255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4837CE-1D6A-237B-0509-E373B3AA5650}"/>
              </a:ext>
            </a:extLst>
          </p:cNvPr>
          <p:cNvSpPr/>
          <p:nvPr/>
        </p:nvSpPr>
        <p:spPr>
          <a:xfrm>
            <a:off x="225096" y="1348525"/>
            <a:ext cx="5681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B294F6-3A72-3DDB-EC3D-37B85744FA04}"/>
              </a:ext>
            </a:extLst>
          </p:cNvPr>
          <p:cNvSpPr/>
          <p:nvPr/>
        </p:nvSpPr>
        <p:spPr>
          <a:xfrm>
            <a:off x="243824" y="2777706"/>
            <a:ext cx="5681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EBF430-804A-8C73-6817-ABBAE09E67BF}"/>
                  </a:ext>
                </a:extLst>
              </p:cNvPr>
              <p:cNvSpPr txBox="1"/>
              <p:nvPr/>
            </p:nvSpPr>
            <p:spPr>
              <a:xfrm>
                <a:off x="747884" y="3506041"/>
                <a:ext cx="33853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EBF430-804A-8C73-6817-ABBAE09E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4" y="3506041"/>
                <a:ext cx="3385311" cy="523220"/>
              </a:xfrm>
              <a:prstGeom prst="rect">
                <a:avLst/>
              </a:prstGeom>
              <a:blipFill>
                <a:blip r:embed="rId5"/>
                <a:stretch>
                  <a:fillRect l="-378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8CA82-D166-247B-CB53-65E35D0CA5DF}"/>
                  </a:ext>
                </a:extLst>
              </p:cNvPr>
              <p:cNvSpPr txBox="1"/>
              <p:nvPr/>
            </p:nvSpPr>
            <p:spPr>
              <a:xfrm>
                <a:off x="232556" y="4055119"/>
                <a:ext cx="6221397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𝟒𝟎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</m:sub>
                          </m:s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</m:sub>
                          </m:s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𝟒𝟎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8CA82-D166-247B-CB53-65E35D0CA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6" y="4055119"/>
                <a:ext cx="6221397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D651ABC-3618-1BB7-DB09-820DA230FC8D}"/>
              </a:ext>
            </a:extLst>
          </p:cNvPr>
          <p:cNvSpPr/>
          <p:nvPr/>
        </p:nvSpPr>
        <p:spPr>
          <a:xfrm>
            <a:off x="127596" y="744287"/>
            <a:ext cx="6016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From composition table we observe that, </a:t>
            </a:r>
            <a:endParaRPr lang="en-IN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0E66ED-89CB-AF1D-B55E-566F2A7B697B}"/>
              </a:ext>
            </a:extLst>
          </p:cNvPr>
          <p:cNvSpPr/>
          <p:nvPr/>
        </p:nvSpPr>
        <p:spPr>
          <a:xfrm>
            <a:off x="237796" y="4906468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3E33C6E-2BAD-E64B-9DB0-40DBAAF40CE9}"/>
              </a:ext>
            </a:extLst>
          </p:cNvPr>
          <p:cNvSpPr/>
          <p:nvPr/>
        </p:nvSpPr>
        <p:spPr>
          <a:xfrm>
            <a:off x="10414948" y="1665500"/>
            <a:ext cx="698997" cy="217599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42E5E09-8AC9-CB00-A5C1-315D210032D8}"/>
              </a:ext>
            </a:extLst>
          </p:cNvPr>
          <p:cNvSpPr/>
          <p:nvPr/>
        </p:nvSpPr>
        <p:spPr>
          <a:xfrm rot="5400000">
            <a:off x="10061210" y="1394553"/>
            <a:ext cx="613013" cy="320343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675BE0-BEDA-0F56-8B64-FB0B45B2FFE8}"/>
                  </a:ext>
                </a:extLst>
              </p:cNvPr>
              <p:cNvSpPr/>
              <p:nvPr/>
            </p:nvSpPr>
            <p:spPr>
              <a:xfrm>
                <a:off x="696881" y="5669694"/>
                <a:ext cx="99675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From composition table we observe that,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the identity element. </a:t>
                </a:r>
                <a:endParaRPr lang="en-IN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675BE0-BEDA-0F56-8B64-FB0B45B2F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81" y="5669694"/>
                <a:ext cx="9967567" cy="523220"/>
              </a:xfrm>
              <a:prstGeom prst="rect">
                <a:avLst/>
              </a:prstGeom>
              <a:blipFill>
                <a:blip r:embed="rId7"/>
                <a:stretch>
                  <a:fillRect l="-122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87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" grpId="0" build="p" advAuto="0"/>
      <p:bldP spid="10" grpId="0"/>
      <p:bldP spid="12" grpId="0"/>
      <p:bldP spid="14" grpId="0" build="p" advAuto="0"/>
      <p:bldP spid="15" grpId="0"/>
      <p:bldP spid="17" grpId="0"/>
      <p:bldP spid="31" grpId="0"/>
      <p:bldP spid="34" grpId="0" animBg="1"/>
      <p:bldP spid="38" grpId="0" animBg="1"/>
      <p:bldP spid="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4 (Continue)                       	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C55535-A22C-6A67-E906-034FA2EF3578}"/>
              </a:ext>
            </a:extLst>
          </p:cNvPr>
          <p:cNvCxnSpPr>
            <a:cxnSpLocks/>
          </p:cNvCxnSpPr>
          <p:nvPr/>
        </p:nvCxnSpPr>
        <p:spPr>
          <a:xfrm>
            <a:off x="8644856" y="961491"/>
            <a:ext cx="0" cy="288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08970E-27CD-616F-DF30-9D68BE7F60CE}"/>
              </a:ext>
            </a:extLst>
          </p:cNvPr>
          <p:cNvCxnSpPr>
            <a:cxnSpLocks/>
          </p:cNvCxnSpPr>
          <p:nvPr/>
        </p:nvCxnSpPr>
        <p:spPr>
          <a:xfrm flipH="1">
            <a:off x="7887191" y="1607516"/>
            <a:ext cx="39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/>
              <p:nvPr/>
            </p:nvSpPr>
            <p:spPr>
              <a:xfrm>
                <a:off x="7842554" y="891947"/>
                <a:ext cx="461177" cy="63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0EE2-0414-D464-1115-D89F2B3C1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54" y="891947"/>
                <a:ext cx="461177" cy="634597"/>
              </a:xfrm>
              <a:prstGeom prst="rect">
                <a:avLst/>
              </a:prstGeom>
              <a:blipFill>
                <a:blip r:embed="rId3"/>
                <a:stretch>
                  <a:fillRect r="-5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78182E-0DF4-4DD8-4E9B-D36318575E31}"/>
              </a:ext>
            </a:extLst>
          </p:cNvPr>
          <p:cNvSpPr txBox="1"/>
          <p:nvPr/>
        </p:nvSpPr>
        <p:spPr>
          <a:xfrm>
            <a:off x="8789957" y="1036945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40DCE-E635-B860-3913-5D2311022270}"/>
              </a:ext>
            </a:extLst>
          </p:cNvPr>
          <p:cNvSpPr txBox="1"/>
          <p:nvPr/>
        </p:nvSpPr>
        <p:spPr>
          <a:xfrm>
            <a:off x="7920199" y="3264274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B5D5D-CB50-7963-74C2-24C3E31931E7}"/>
              </a:ext>
            </a:extLst>
          </p:cNvPr>
          <p:cNvSpPr txBox="1"/>
          <p:nvPr/>
        </p:nvSpPr>
        <p:spPr>
          <a:xfrm>
            <a:off x="7899048" y="2694412"/>
            <a:ext cx="588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E80610-53CE-FBEA-D11B-667F35E48DAD}"/>
              </a:ext>
            </a:extLst>
          </p:cNvPr>
          <p:cNvSpPr txBox="1"/>
          <p:nvPr/>
        </p:nvSpPr>
        <p:spPr>
          <a:xfrm>
            <a:off x="7873445" y="2155552"/>
            <a:ext cx="630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5B0CB-FCEF-E7D0-9410-60C4E99885F5}"/>
              </a:ext>
            </a:extLst>
          </p:cNvPr>
          <p:cNvSpPr txBox="1"/>
          <p:nvPr/>
        </p:nvSpPr>
        <p:spPr>
          <a:xfrm>
            <a:off x="7994060" y="1628418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B9A0A-491C-24BA-7527-6AFCF9E184FE}"/>
              </a:ext>
            </a:extLst>
          </p:cNvPr>
          <p:cNvSpPr txBox="1"/>
          <p:nvPr/>
        </p:nvSpPr>
        <p:spPr>
          <a:xfrm>
            <a:off x="8755584" y="165486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25      35       5       15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99F175-9D86-C33F-410E-3BBA16C2B3E5}"/>
              </a:ext>
            </a:extLst>
          </p:cNvPr>
          <p:cNvSpPr txBox="1"/>
          <p:nvPr/>
        </p:nvSpPr>
        <p:spPr>
          <a:xfrm>
            <a:off x="8883180" y="2741054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5       15      25      35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6299B-040B-FF90-01EB-6A1A8B11C854}"/>
              </a:ext>
            </a:extLst>
          </p:cNvPr>
          <p:cNvSpPr txBox="1"/>
          <p:nvPr/>
        </p:nvSpPr>
        <p:spPr>
          <a:xfrm>
            <a:off x="8776850" y="2151638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35      25      15       5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3D457-D0DC-72D3-04A6-9A1B96788A5A}"/>
              </a:ext>
            </a:extLst>
          </p:cNvPr>
          <p:cNvSpPr txBox="1"/>
          <p:nvPr/>
        </p:nvSpPr>
        <p:spPr>
          <a:xfrm>
            <a:off x="8789957" y="3260241"/>
            <a:ext cx="330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15       5       35      25   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1E3AFC-0510-8B8B-DB12-8436839C4480}"/>
              </a:ext>
            </a:extLst>
          </p:cNvPr>
          <p:cNvSpPr/>
          <p:nvPr/>
        </p:nvSpPr>
        <p:spPr>
          <a:xfrm>
            <a:off x="118623" y="975443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E49265-EC40-5F76-3FEB-BD6A718088B8}"/>
                  </a:ext>
                </a:extLst>
              </p:cNvPr>
              <p:cNvSpPr txBox="1"/>
              <p:nvPr/>
            </p:nvSpPr>
            <p:spPr>
              <a:xfrm>
                <a:off x="672772" y="1700865"/>
                <a:ext cx="2159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25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25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E49265-EC40-5F76-3FEB-BD6A7180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2" y="1700865"/>
                <a:ext cx="21593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A68A6A-06FC-BCCA-D0A7-6D37E08751E8}"/>
                  </a:ext>
                </a:extLst>
              </p:cNvPr>
              <p:cNvSpPr txBox="1"/>
              <p:nvPr/>
            </p:nvSpPr>
            <p:spPr>
              <a:xfrm>
                <a:off x="2553496" y="1673792"/>
                <a:ext cx="48189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a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s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25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 the identity element</a:t>
                </a:r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A68A6A-06FC-BCCA-D0A7-6D37E0875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96" y="1673792"/>
                <a:ext cx="4818945" cy="523220"/>
              </a:xfrm>
              <a:prstGeom prst="rect">
                <a:avLst/>
              </a:prstGeom>
              <a:blipFill>
                <a:blip r:embed="rId5"/>
                <a:stretch>
                  <a:fillRect l="-265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1F8B23-9D3D-F69F-7CCD-68E975C2CA32}"/>
                  </a:ext>
                </a:extLst>
              </p:cNvPr>
              <p:cNvSpPr txBox="1"/>
              <p:nvPr/>
            </p:nvSpPr>
            <p:spPr>
              <a:xfrm>
                <a:off x="875972" y="2426287"/>
                <a:ext cx="2159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1F8B23-9D3D-F69F-7CCD-68E975C2C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2" y="2426287"/>
                <a:ext cx="21593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C02BF6-CD77-C79D-E007-339D5E9B3B5A}"/>
                  </a:ext>
                </a:extLst>
              </p:cNvPr>
              <p:cNvSpPr txBox="1"/>
              <p:nvPr/>
            </p:nvSpPr>
            <p:spPr>
              <a:xfrm>
                <a:off x="2540797" y="2360255"/>
                <a:ext cx="3373877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5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­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5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25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C02BF6-CD77-C79D-E007-339D5E9B3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97" y="2360255"/>
                <a:ext cx="3373877" cy="634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5B3444-D288-DE4A-F378-2F558B5669B3}"/>
                  </a:ext>
                </a:extLst>
              </p:cNvPr>
              <p:cNvSpPr txBox="1"/>
              <p:nvPr/>
            </p:nvSpPr>
            <p:spPr>
              <a:xfrm>
                <a:off x="694206" y="3209674"/>
                <a:ext cx="2159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15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15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5B3444-D288-DE4A-F378-2F558B566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6" y="3209674"/>
                <a:ext cx="21593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3C42C-D730-11A8-27BD-2AB857D0E83B}"/>
                  </a:ext>
                </a:extLst>
              </p:cNvPr>
              <p:cNvSpPr txBox="1"/>
              <p:nvPr/>
            </p:nvSpPr>
            <p:spPr>
              <a:xfrm>
                <a:off x="2559774" y="3136164"/>
                <a:ext cx="3953932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­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25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3C42C-D730-11A8-27BD-2AB857D0E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74" y="3136164"/>
                <a:ext cx="3953932" cy="634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099FD4-4C24-6260-61A8-946E05E035B5}"/>
                  </a:ext>
                </a:extLst>
              </p:cNvPr>
              <p:cNvSpPr txBox="1"/>
              <p:nvPr/>
            </p:nvSpPr>
            <p:spPr>
              <a:xfrm>
                <a:off x="694206" y="3993061"/>
                <a:ext cx="2159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35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35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099FD4-4C24-6260-61A8-946E05E03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6" y="3993061"/>
                <a:ext cx="21593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EC73CE-3EF9-90EA-A755-E6D207F6748F}"/>
                  </a:ext>
                </a:extLst>
              </p:cNvPr>
              <p:cNvSpPr txBox="1"/>
              <p:nvPr/>
            </p:nvSpPr>
            <p:spPr>
              <a:xfrm>
                <a:off x="2570595" y="3913265"/>
                <a:ext cx="3953932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­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25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EC73CE-3EF9-90EA-A755-E6D207F67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95" y="3913265"/>
                <a:ext cx="3953932" cy="634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9423D0-4685-A6C9-E457-3324A69EF9BF}"/>
                  </a:ext>
                </a:extLst>
              </p:cNvPr>
              <p:cNvSpPr txBox="1"/>
              <p:nvPr/>
            </p:nvSpPr>
            <p:spPr>
              <a:xfrm>
                <a:off x="320546" y="5185147"/>
                <a:ext cx="817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Thus, from above four conditions,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is a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group</a:t>
                </a:r>
                <a:r>
                  <a:rPr lang="en-IN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9423D0-4685-A6C9-E457-3324A69EF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6" y="5185147"/>
                <a:ext cx="8173459" cy="523220"/>
              </a:xfrm>
              <a:prstGeom prst="rect">
                <a:avLst/>
              </a:prstGeom>
              <a:blipFill>
                <a:blip r:embed="rId12"/>
                <a:stretch>
                  <a:fillRect l="-1567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38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9" grpId="0"/>
      <p:bldP spid="30" grpId="0"/>
      <p:bldP spid="33" grpId="0"/>
      <p:bldP spid="36" grpId="0"/>
      <p:bldP spid="37" grpId="0"/>
      <p:bldP spid="41" grpId="0"/>
      <p:bldP spid="42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Semigroup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4928" y="767192"/>
                <a:ext cx="12157072" cy="576690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G be a </a:t>
                </a:r>
                <a:r>
                  <a:rPr lang="en-US" dirty="0">
                    <a:solidFill>
                      <a:srgbClr val="002060"/>
                    </a:solidFill>
                  </a:rPr>
                  <a:t>non-empty </a:t>
                </a:r>
                <a:r>
                  <a:rPr lang="en-IN" dirty="0">
                    <a:solidFill>
                      <a:srgbClr val="002060"/>
                    </a:solidFill>
                  </a:rPr>
                  <a:t>set together with a binary operation </a:t>
                </a:r>
                <a:r>
                  <a:rPr lang="en-US" dirty="0">
                    <a:solidFill>
                      <a:srgbClr val="002060"/>
                    </a:solidFill>
                  </a:rPr>
                  <a:t>‘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, </a:t>
                </a:r>
              </a:p>
              <a:p>
                <a:pPr marL="263525" indent="0">
                  <a:lnSpc>
                    <a:spcPct val="150000"/>
                  </a:lnSpc>
                  <a:buNone/>
                </a:pP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known as a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semi</a:t>
                </a:r>
                <a:r>
                  <a:rPr lang="en-IN" b="1" dirty="0">
                    <a:solidFill>
                      <a:srgbClr val="002060"/>
                    </a:solidFill>
                  </a:rPr>
                  <a:t>group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if the following conditions are satisfied.</a:t>
                </a:r>
                <a:endParaRPr lang="en-IN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Closure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Associative Property</a:t>
                </a:r>
              </a:p>
              <a:p>
                <a:r>
                  <a:rPr lang="en-IN" dirty="0"/>
                  <a:t>One thing is clear that all group are semigroup.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8" y="767192"/>
                <a:ext cx="12157072" cy="5766904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629D4A-E075-2B9D-2EA9-FD93794BF69E}"/>
              </a:ext>
            </a:extLst>
          </p:cNvPr>
          <p:cNvSpPr/>
          <p:nvPr/>
        </p:nvSpPr>
        <p:spPr>
          <a:xfrm>
            <a:off x="318975" y="4568780"/>
            <a:ext cx="1467296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54E94-1309-C315-A73E-4181F25CCCBA}"/>
                  </a:ext>
                </a:extLst>
              </p:cNvPr>
              <p:cNvSpPr txBox="1"/>
              <p:nvPr/>
            </p:nvSpPr>
            <p:spPr>
              <a:xfrm>
                <a:off x="212651" y="5156796"/>
                <a:ext cx="2467049" cy="1377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54E94-1309-C315-A73E-4181F25CC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1" y="5156796"/>
                <a:ext cx="2467049" cy="1377300"/>
              </a:xfrm>
              <a:prstGeom prst="rect">
                <a:avLst/>
              </a:prstGeom>
              <a:blipFill>
                <a:blip r:embed="rId3"/>
                <a:stretch>
                  <a:fillRect b="-9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8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600" dirty="0"/>
                  <a:t>Method 2 </a:t>
                </a:r>
                <a14:m>
                  <m:oMath xmlns:m="http://schemas.openxmlformats.org/officeDocument/2006/math">
                    <m:r>
                      <a:rPr lang="en-GB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sz="3600" dirty="0"/>
                  <a:t> Example 5</a:t>
                </a:r>
                <a:endParaRPr lang="en-IN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00" t="-11966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47194" y="691160"/>
                <a:ext cx="10089206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binary operation on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∗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semigroup?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94" y="691160"/>
                <a:ext cx="10089206" cy="1313180"/>
              </a:xfrm>
              <a:prstGeom prst="rect">
                <a:avLst/>
              </a:prstGeom>
              <a:blipFill>
                <a:blip r:embed="rId3"/>
                <a:stretch>
                  <a:fillRect l="-1269" b="-12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820879" y="3058276"/>
            <a:ext cx="3309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Both"/>
            </a:pP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183067" y="2395930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94C26A-E139-A2E9-1DE4-560ED8CB0536}"/>
                  </a:ext>
                </a:extLst>
              </p:cNvPr>
              <p:cNvSpPr/>
              <p:nvPr/>
            </p:nvSpPr>
            <p:spPr>
              <a:xfrm>
                <a:off x="1744679" y="2409156"/>
                <a:ext cx="47704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</a:rPr>
                  <a:t>Given that,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94C26A-E139-A2E9-1DE4-560ED8C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79" y="2409156"/>
                <a:ext cx="4770421" cy="523220"/>
              </a:xfrm>
              <a:prstGeom prst="rect">
                <a:avLst/>
              </a:prstGeom>
              <a:blipFill>
                <a:blip r:embed="rId4"/>
                <a:stretch>
                  <a:fillRect l="-178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7AFB6-7773-49F1-456A-98D0A3539ADF}"/>
                  </a:ext>
                </a:extLst>
              </p:cNvPr>
              <p:cNvSpPr txBox="1"/>
              <p:nvPr/>
            </p:nvSpPr>
            <p:spPr>
              <a:xfrm>
                <a:off x="2212974" y="3707396"/>
                <a:ext cx="21144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7AFB6-7773-49F1-456A-98D0A3539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974" y="3707396"/>
                <a:ext cx="2114477" cy="523220"/>
              </a:xfrm>
              <a:prstGeom prst="rect">
                <a:avLst/>
              </a:prstGeom>
              <a:blipFill>
                <a:blip r:embed="rId5"/>
                <a:stretch>
                  <a:fillRect l="-201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C61AF5-B5CE-47C9-D9E6-CC0EC7792E71}"/>
                  </a:ext>
                </a:extLst>
              </p:cNvPr>
              <p:cNvSpPr txBox="1"/>
              <p:nvPr/>
            </p:nvSpPr>
            <p:spPr>
              <a:xfrm>
                <a:off x="4237988" y="3704582"/>
                <a:ext cx="3985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C61AF5-B5CE-47C9-D9E6-CC0EC7792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988" y="3704582"/>
                <a:ext cx="39853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7C99C-2C82-D00C-977E-725A6BBEB187}"/>
                  </a:ext>
                </a:extLst>
              </p:cNvPr>
              <p:cNvSpPr txBox="1"/>
              <p:nvPr/>
            </p:nvSpPr>
            <p:spPr>
              <a:xfrm>
                <a:off x="2004633" y="4227802"/>
                <a:ext cx="38042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closed under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7C99C-2C82-D00C-977E-725A6BBE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633" y="4227802"/>
                <a:ext cx="3804282" cy="523220"/>
              </a:xfrm>
              <a:prstGeom prst="rect">
                <a:avLst/>
              </a:prstGeom>
              <a:blipFill>
                <a:blip r:embed="rId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0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Important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4FF234-47EB-9856-00E2-B1F710A9C0D6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>
                <a:noAutofit/>
              </a:bodyPr>
              <a:lstStyle>
                <a:lvl1pPr marL="265113" indent="-265113" algn="just"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algn="just">
                  <a:buClr>
                    <a:schemeClr val="accent6"/>
                  </a:buClr>
                  <a:defRPr sz="2800">
                    <a:solidFill>
                      <a:srgbClr val="002060"/>
                    </a:solidFill>
                  </a:defRPr>
                </a:lvl4pPr>
                <a:lvl5pPr algn="just">
                  <a:buClr>
                    <a:schemeClr val="accent6"/>
                  </a:buClr>
                  <a:defRPr sz="2800">
                    <a:solidFill>
                      <a:srgbClr val="002060"/>
                    </a:solidFill>
                  </a:defRPr>
                </a:lvl5pPr>
              </a:lstStyle>
              <a:p>
                <a:pPr lvl="0"/>
                <a:r>
                  <a:rPr lang="en-US" dirty="0"/>
                  <a:t>Integer modulo n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80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kern="1200" dirty="0">
                    <a:solidFill>
                      <a:srgbClr val="002060"/>
                    </a:solidFill>
                    <a:latin typeface="+mn-lt"/>
                    <a:ea typeface="Roboto Condensed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4FF234-47EB-9856-00E2-B1F710A9C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/>
              <p:nvPr/>
            </p:nvSpPr>
            <p:spPr>
              <a:xfrm>
                <a:off x="1342359" y="1782355"/>
                <a:ext cx="44878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,…,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359" y="1782355"/>
                <a:ext cx="4487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95" y="2369745"/>
                <a:ext cx="11929642" cy="4236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−0 </m:t>
                        </m:r>
                      </m:e>
                    </m:d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−1 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−2 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	… … …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5" y="2369745"/>
                <a:ext cx="11929642" cy="4236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8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5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67417D0-6401-04E2-B4A6-B75FC6217D52}"/>
              </a:ext>
            </a:extLst>
          </p:cNvPr>
          <p:cNvSpPr/>
          <p:nvPr/>
        </p:nvSpPr>
        <p:spPr>
          <a:xfrm>
            <a:off x="121209" y="881649"/>
            <a:ext cx="401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Both"/>
            </a:pP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/>
              <p:nvPr/>
            </p:nvSpPr>
            <p:spPr>
              <a:xfrm>
                <a:off x="598877" y="1751117"/>
                <a:ext cx="7471261" cy="325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L.H.S</a:t>
                </a:r>
                <a:r>
                  <a:rPr lang="en-US" sz="2800" dirty="0">
                    <a:solidFill>
                      <a:srgbClr val="C00000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sz="2800" b="0" i="1" dirty="0">
                  <a:solidFill>
                    <a:srgbClr val="002060"/>
                  </a:solidFill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L.H.S.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bc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L.H.S.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bc</m:t>
                        </m:r>
                      </m:e>
                    </m:d>
                  </m:oMath>
                </a14:m>
                <a:endParaRPr lang="en-IN" sz="2800" b="0" i="1" dirty="0">
                  <a:solidFill>
                    <a:srgbClr val="002060"/>
                  </a:solidFill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L.H.S.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ab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abc</m:t>
                    </m:r>
                  </m:oMath>
                </a14:m>
                <a:endParaRPr lang="en-IN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L.H.S.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𝟐𝐚𝐛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𝟐𝐛𝐜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𝟐𝐚𝐜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𝟒𝐚𝐛𝐜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77" y="1751117"/>
                <a:ext cx="7471261" cy="3252172"/>
              </a:xfrm>
              <a:prstGeom prst="rect">
                <a:avLst/>
              </a:prstGeom>
              <a:blipFill>
                <a:blip r:embed="rId3"/>
                <a:stretch>
                  <a:fillRect l="-1631" b="-4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03230-0209-00E8-E5F4-624E26FBD4CB}"/>
                  </a:ext>
                </a:extLst>
              </p:cNvPr>
              <p:cNvSpPr txBox="1"/>
              <p:nvPr/>
            </p:nvSpPr>
            <p:spPr>
              <a:xfrm>
                <a:off x="8765616" y="750303"/>
                <a:ext cx="330517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03230-0209-00E8-E5F4-624E26FB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16" y="750303"/>
                <a:ext cx="33051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4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2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5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/>
              <p:nvPr/>
            </p:nvSpPr>
            <p:spPr>
              <a:xfrm>
                <a:off x="703115" y="1575317"/>
                <a:ext cx="8821885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R.H.S</a:t>
                </a:r>
                <a:r>
                  <a:rPr lang="en-US" sz="2800" dirty="0">
                    <a:solidFill>
                      <a:srgbClr val="C00000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89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89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ab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89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ab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abc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8953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𝟐𝐚𝐛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𝟐𝐛𝐜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𝟐𝐚𝐜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𝟒𝐚𝐛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5" y="1575317"/>
                <a:ext cx="8821885" cy="3323987"/>
              </a:xfrm>
              <a:prstGeom prst="rect">
                <a:avLst/>
              </a:prstGeom>
              <a:blipFill>
                <a:blip r:embed="rId3"/>
                <a:stretch>
                  <a:fillRect l="-1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2275" y="5714741"/>
                <a:ext cx="4695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 semigroup.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75" y="5714741"/>
                <a:ext cx="4695825" cy="523220"/>
              </a:xfrm>
              <a:prstGeom prst="rect">
                <a:avLst/>
              </a:prstGeom>
              <a:blipFill>
                <a:blip r:embed="rId4"/>
                <a:stretch>
                  <a:fillRect l="-272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67417D0-6401-04E2-B4A6-B75FC6217D52}"/>
              </a:ext>
            </a:extLst>
          </p:cNvPr>
          <p:cNvSpPr/>
          <p:nvPr/>
        </p:nvSpPr>
        <p:spPr>
          <a:xfrm>
            <a:off x="121209" y="881649"/>
            <a:ext cx="401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Both"/>
            </a:pP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03230-0209-00E8-E5F4-624E26FBD4CB}"/>
                  </a:ext>
                </a:extLst>
              </p:cNvPr>
              <p:cNvSpPr txBox="1"/>
              <p:nvPr/>
            </p:nvSpPr>
            <p:spPr>
              <a:xfrm>
                <a:off x="8765616" y="750303"/>
                <a:ext cx="330517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D03230-0209-00E8-E5F4-624E26FB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16" y="750303"/>
                <a:ext cx="33051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9B6ED-3358-4F02-E12B-893CC5806849}"/>
                  </a:ext>
                </a:extLst>
              </p:cNvPr>
              <p:cNvSpPr txBox="1"/>
              <p:nvPr/>
            </p:nvSpPr>
            <p:spPr>
              <a:xfrm>
                <a:off x="1692275" y="4939488"/>
                <a:ext cx="6127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associative over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ℝ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9B6ED-3358-4F02-E12B-893CC5806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75" y="4939488"/>
                <a:ext cx="6127750" cy="523220"/>
              </a:xfrm>
              <a:prstGeom prst="rect">
                <a:avLst/>
              </a:prstGeom>
              <a:blipFill>
                <a:blip r:embed="rId6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2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 advAuto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Monoid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G be a </a:t>
                </a:r>
                <a:r>
                  <a:rPr lang="en-US" dirty="0">
                    <a:solidFill>
                      <a:srgbClr val="002060"/>
                    </a:solidFill>
                  </a:rPr>
                  <a:t>non-empty </a:t>
                </a:r>
                <a:r>
                  <a:rPr lang="en-IN" dirty="0">
                    <a:solidFill>
                      <a:srgbClr val="002060"/>
                    </a:solidFill>
                  </a:rPr>
                  <a:t>set together with a binary operation </a:t>
                </a:r>
                <a:r>
                  <a:rPr lang="en-US" dirty="0">
                    <a:solidFill>
                      <a:srgbClr val="002060"/>
                    </a:solidFill>
                  </a:rPr>
                  <a:t>‘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, </a:t>
                </a:r>
              </a:p>
              <a:p>
                <a:pPr marL="263525" indent="0">
                  <a:lnSpc>
                    <a:spcPct val="150000"/>
                  </a:lnSpc>
                  <a:buNone/>
                </a:pP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known as a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monoid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if the following conditions are satisfied.</a:t>
                </a:r>
                <a:endParaRPr lang="en-IN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Closure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Associative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Existence of identity</a:t>
                </a:r>
              </a:p>
              <a:p>
                <a:r>
                  <a:rPr lang="en-IN" dirty="0"/>
                  <a:t>One thing is clear that all group are monoid.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629D4A-E075-2B9D-2EA9-FD93794BF69E}"/>
              </a:ext>
            </a:extLst>
          </p:cNvPr>
          <p:cNvSpPr/>
          <p:nvPr/>
        </p:nvSpPr>
        <p:spPr>
          <a:xfrm>
            <a:off x="433275" y="5244099"/>
            <a:ext cx="1467296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54E94-1309-C315-A73E-4181F25CCCBA}"/>
                  </a:ext>
                </a:extLst>
              </p:cNvPr>
              <p:cNvSpPr txBox="1"/>
              <p:nvPr/>
            </p:nvSpPr>
            <p:spPr>
              <a:xfrm>
                <a:off x="318975" y="5767108"/>
                <a:ext cx="229722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9625" lvl="1" indent="-352425" algn="just">
                  <a:lnSpc>
                    <a:spcPct val="15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54E94-1309-C315-A73E-4181F25CC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75" y="5767108"/>
                <a:ext cx="2297225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0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61A4-4617-4B5A-AB12-E2D1EBAF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Definitions Together 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D6447A-02BE-47BD-8E6B-855D735ACE43}"/>
              </a:ext>
            </a:extLst>
          </p:cNvPr>
          <p:cNvSpPr/>
          <p:nvPr/>
        </p:nvSpPr>
        <p:spPr>
          <a:xfrm>
            <a:off x="110837" y="909948"/>
            <a:ext cx="395720" cy="267690"/>
          </a:xfrm>
          <a:prstGeom prst="rightArrow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E8114-9691-40BC-A36C-9F94272085D7}"/>
                  </a:ext>
                </a:extLst>
              </p:cNvPr>
              <p:cNvSpPr txBox="1"/>
              <p:nvPr/>
            </p:nvSpPr>
            <p:spPr>
              <a:xfrm>
                <a:off x="526081" y="752766"/>
                <a:ext cx="8756464" cy="5634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non-empty set and ‘</a:t>
                </a:r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∗</a:t>
                </a:r>
                <a:r>
                  <a:rPr lang="en-IN" dirty="0">
                    <a:solidFill>
                      <a:srgbClr val="002060"/>
                    </a:solidFill>
                  </a:rPr>
                  <a:t>’ be an operation define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  <a:endParaRPr lang="en-IN" dirty="0">
                  <a:solidFill>
                    <a:srgbClr val="00206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E8114-9691-40BC-A36C-9F9427208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1" y="752766"/>
                <a:ext cx="8756464" cy="563418"/>
              </a:xfrm>
              <a:prstGeom prst="rect">
                <a:avLst/>
              </a:prstGeom>
              <a:blipFill>
                <a:blip r:embed="rId2"/>
                <a:stretch>
                  <a:fillRect l="-1392" t="-4301" r="-1392" b="-1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Chevron 9">
            <a:extLst>
              <a:ext uri="{FF2B5EF4-FFF2-40B4-BE49-F238E27FC236}">
                <a16:creationId xmlns:a16="http://schemas.microsoft.com/office/drawing/2014/main" id="{5372CF73-CBE4-4153-9D0D-986E1084AD9A}"/>
              </a:ext>
            </a:extLst>
          </p:cNvPr>
          <p:cNvSpPr/>
          <p:nvPr/>
        </p:nvSpPr>
        <p:spPr>
          <a:xfrm>
            <a:off x="218557" y="1915198"/>
            <a:ext cx="288000" cy="288000"/>
          </a:xfrm>
          <a:prstGeom prst="chevron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CCAC2C-663C-439E-8FEF-B1C5D79549B8}"/>
                  </a:ext>
                </a:extLst>
              </p:cNvPr>
              <p:cNvSpPr txBox="1"/>
              <p:nvPr/>
            </p:nvSpPr>
            <p:spPr>
              <a:xfrm>
                <a:off x="550883" y="1797588"/>
                <a:ext cx="33633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closed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under ‘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∗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’.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CCAC2C-663C-439E-8FEF-B1C5D795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83" y="1797588"/>
                <a:ext cx="3363391" cy="523220"/>
              </a:xfrm>
              <a:prstGeom prst="rect">
                <a:avLst/>
              </a:prstGeom>
              <a:blipFill>
                <a:blip r:embed="rId3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D9FE4DF-177C-48DE-AE3F-F767B6D2B965}"/>
              </a:ext>
            </a:extLst>
          </p:cNvPr>
          <p:cNvSpPr/>
          <p:nvPr/>
        </p:nvSpPr>
        <p:spPr>
          <a:xfrm>
            <a:off x="238081" y="2871483"/>
            <a:ext cx="288000" cy="288000"/>
          </a:xfrm>
          <a:prstGeom prst="chevron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4953D-D93D-413B-A1B9-7C67214E55FA}"/>
                  </a:ext>
                </a:extLst>
              </p:cNvPr>
              <p:cNvSpPr txBox="1"/>
              <p:nvPr/>
            </p:nvSpPr>
            <p:spPr>
              <a:xfrm>
                <a:off x="506557" y="2753873"/>
                <a:ext cx="39371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‘</a:t>
                </a:r>
                <a:r>
                  <a:rPr lang="en-US" sz="2800" dirty="0">
                    <a:solidFill>
                      <a:srgbClr val="002060"/>
                    </a:solidFill>
                  </a:rPr>
                  <a:t>∗</a:t>
                </a:r>
                <a:r>
                  <a:rPr lang="en-IN" sz="2800" dirty="0">
                    <a:solidFill>
                      <a:srgbClr val="002060"/>
                    </a:solidFill>
                  </a:rPr>
                  <a:t>’ is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associative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4953D-D93D-413B-A1B9-7C67214E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57" y="2753873"/>
                <a:ext cx="3937106" cy="523220"/>
              </a:xfrm>
              <a:prstGeom prst="rect">
                <a:avLst/>
              </a:prstGeom>
              <a:blipFill>
                <a:blip r:embed="rId4"/>
                <a:stretch>
                  <a:fillRect l="-3096" t="-1395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5EF64F-0009-4635-94E6-F4231B1722B5}"/>
                  </a:ext>
                </a:extLst>
              </p:cNvPr>
              <p:cNvSpPr txBox="1"/>
              <p:nvPr/>
            </p:nvSpPr>
            <p:spPr>
              <a:xfrm>
                <a:off x="526080" y="3695484"/>
                <a:ext cx="67409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There exist an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identity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element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under ‘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∗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’.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5EF64F-0009-4635-94E6-F4231B17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0" y="3695484"/>
                <a:ext cx="6740993" cy="523220"/>
              </a:xfrm>
              <a:prstGeom prst="rect">
                <a:avLst/>
              </a:prstGeom>
              <a:blipFill>
                <a:blip r:embed="rId5"/>
                <a:stretch>
                  <a:fillRect l="-1808" t="-12791" r="-90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88BDA8-F032-45EB-9FD0-F0487EAA3F08}"/>
                  </a:ext>
                </a:extLst>
              </p:cNvPr>
              <p:cNvSpPr txBox="1"/>
              <p:nvPr/>
            </p:nvSpPr>
            <p:spPr>
              <a:xfrm>
                <a:off x="506557" y="4661681"/>
                <a:ext cx="78834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There exist an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inverse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for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each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element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under ‘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∗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’.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88BDA8-F032-45EB-9FD0-F0487EAA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57" y="4661681"/>
                <a:ext cx="7883464" cy="523220"/>
              </a:xfrm>
              <a:prstGeom prst="rect">
                <a:avLst/>
              </a:prstGeom>
              <a:blipFill>
                <a:blip r:embed="rId6"/>
                <a:stretch>
                  <a:fillRect l="-1547" t="-13953" r="-1547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2504E-00E5-4BC8-A357-027004F2D38D}"/>
                  </a:ext>
                </a:extLst>
              </p:cNvPr>
              <p:cNvSpPr txBox="1"/>
              <p:nvPr/>
            </p:nvSpPr>
            <p:spPr>
              <a:xfrm>
                <a:off x="550883" y="5627878"/>
                <a:ext cx="4181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‘</a:t>
                </a:r>
                <a:r>
                  <a:rPr lang="en-US" sz="2800" dirty="0">
                    <a:solidFill>
                      <a:srgbClr val="002060"/>
                    </a:solidFill>
                  </a:rPr>
                  <a:t>∗</a:t>
                </a:r>
                <a:r>
                  <a:rPr lang="en-IN" sz="2800" dirty="0">
                    <a:solidFill>
                      <a:srgbClr val="002060"/>
                    </a:solidFill>
                  </a:rPr>
                  <a:t>’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commutative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2504E-00E5-4BC8-A357-027004F2D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83" y="5627878"/>
                <a:ext cx="4181538" cy="523220"/>
              </a:xfrm>
              <a:prstGeom prst="rect">
                <a:avLst/>
              </a:prstGeom>
              <a:blipFill>
                <a:blip r:embed="rId7"/>
                <a:stretch>
                  <a:fillRect l="-2915" t="-12791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E8C42612-7BDB-4DB0-A266-D4EDA40F58DE}"/>
              </a:ext>
            </a:extLst>
          </p:cNvPr>
          <p:cNvSpPr/>
          <p:nvPr/>
        </p:nvSpPr>
        <p:spPr>
          <a:xfrm>
            <a:off x="243359" y="3823678"/>
            <a:ext cx="288000" cy="288000"/>
          </a:xfrm>
          <a:prstGeom prst="chevron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7E849DAB-5BD4-4CBE-B682-818B899AAF03}"/>
              </a:ext>
            </a:extLst>
          </p:cNvPr>
          <p:cNvSpPr/>
          <p:nvPr/>
        </p:nvSpPr>
        <p:spPr>
          <a:xfrm>
            <a:off x="262883" y="4779963"/>
            <a:ext cx="288000" cy="288000"/>
          </a:xfrm>
          <a:prstGeom prst="chevron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18B46913-5574-4528-97C9-F2F7D9F9C8BD}"/>
              </a:ext>
            </a:extLst>
          </p:cNvPr>
          <p:cNvSpPr/>
          <p:nvPr/>
        </p:nvSpPr>
        <p:spPr>
          <a:xfrm>
            <a:off x="262883" y="5736248"/>
            <a:ext cx="288000" cy="288000"/>
          </a:xfrm>
          <a:prstGeom prst="chevron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4F3D584-29AC-4F64-8E05-87F9FE6E7976}"/>
              </a:ext>
            </a:extLst>
          </p:cNvPr>
          <p:cNvSpPr/>
          <p:nvPr/>
        </p:nvSpPr>
        <p:spPr>
          <a:xfrm>
            <a:off x="3912537" y="1771217"/>
            <a:ext cx="729673" cy="1467182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606388-7009-4635-ADC0-AC97752AA5FE}"/>
                  </a:ext>
                </a:extLst>
              </p:cNvPr>
              <p:cNvSpPr txBox="1"/>
              <p:nvPr/>
            </p:nvSpPr>
            <p:spPr>
              <a:xfrm>
                <a:off x="4769933" y="1999820"/>
                <a:ext cx="1315474" cy="9233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(G,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is Semi Group</a:t>
                </a:r>
                <a:endParaRPr lang="en-IN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606388-7009-4635-ADC0-AC97752A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33" y="1999820"/>
                <a:ext cx="1315474" cy="923330"/>
              </a:xfrm>
              <a:prstGeom prst="rect">
                <a:avLst/>
              </a:prstGeom>
              <a:blipFill>
                <a:blip r:embed="rId8"/>
                <a:stretch>
                  <a:fillRect t="-3247" b="-779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>
            <a:extLst>
              <a:ext uri="{FF2B5EF4-FFF2-40B4-BE49-F238E27FC236}">
                <a16:creationId xmlns:a16="http://schemas.microsoft.com/office/drawing/2014/main" id="{A7252629-0D02-4C49-B80C-0B74EF21404A}"/>
              </a:ext>
            </a:extLst>
          </p:cNvPr>
          <p:cNvSpPr/>
          <p:nvPr/>
        </p:nvSpPr>
        <p:spPr>
          <a:xfrm>
            <a:off x="6696976" y="1708963"/>
            <a:ext cx="846448" cy="2454765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7CEC7A-8CE7-4944-A32E-1BC8132A854D}"/>
                  </a:ext>
                </a:extLst>
              </p:cNvPr>
              <p:cNvSpPr txBox="1"/>
              <p:nvPr/>
            </p:nvSpPr>
            <p:spPr>
              <a:xfrm>
                <a:off x="7661636" y="2592068"/>
                <a:ext cx="944197" cy="64633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 algn="ctr"/>
                <a:r>
                  <a:rPr lang="en-US" sz="1800" dirty="0">
                    <a:solidFill>
                      <a:srgbClr val="00B050"/>
                    </a:solidFill>
                  </a:rPr>
                  <a:t>(G,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dirty="0">
                    <a:solidFill>
                      <a:srgbClr val="00B050"/>
                    </a:solidFill>
                  </a:rPr>
                  <a:t>) is Monoid</a:t>
                </a:r>
                <a:endParaRPr lang="en-IN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7CEC7A-8CE7-4944-A32E-1BC8132A8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636" y="2592068"/>
                <a:ext cx="944197" cy="646331"/>
              </a:xfrm>
              <a:prstGeom prst="rect">
                <a:avLst/>
              </a:prstGeom>
              <a:blipFill>
                <a:blip r:embed="rId9"/>
                <a:stretch>
                  <a:fillRect l="-5096" t="-4630" r="-8917" b="-1203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986DD3D6-B320-42A4-B4E2-BB8838203A44}"/>
              </a:ext>
            </a:extLst>
          </p:cNvPr>
          <p:cNvSpPr/>
          <p:nvPr/>
        </p:nvSpPr>
        <p:spPr>
          <a:xfrm>
            <a:off x="8384188" y="1775974"/>
            <a:ext cx="729673" cy="3344438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8B8B20-546D-4978-BA26-C43E7A12F412}"/>
                  </a:ext>
                </a:extLst>
              </p:cNvPr>
              <p:cNvSpPr txBox="1"/>
              <p:nvPr/>
            </p:nvSpPr>
            <p:spPr>
              <a:xfrm>
                <a:off x="9247862" y="2986528"/>
                <a:ext cx="815988" cy="92333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 algn="ctr"/>
                <a:r>
                  <a:rPr lang="en-US" sz="1800" dirty="0">
                    <a:solidFill>
                      <a:srgbClr val="002060"/>
                    </a:solidFill>
                  </a:rPr>
                  <a:t>(G,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) is Group</a:t>
                </a:r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8B8B20-546D-4978-BA26-C43E7A12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62" y="2986528"/>
                <a:ext cx="815988" cy="923330"/>
              </a:xfrm>
              <a:prstGeom prst="rect">
                <a:avLst/>
              </a:prstGeom>
              <a:blipFill>
                <a:blip r:embed="rId10"/>
                <a:stretch>
                  <a:fillRect l="-3676" t="-3922" r="-5882" b="-849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529FD1EA-96B4-449A-B0DD-AFFB49166F34}"/>
              </a:ext>
            </a:extLst>
          </p:cNvPr>
          <p:cNvSpPr/>
          <p:nvPr/>
        </p:nvSpPr>
        <p:spPr>
          <a:xfrm>
            <a:off x="9823220" y="1564968"/>
            <a:ext cx="729673" cy="4517421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E2FEDB-3E83-444E-9FF5-23F94F45D0BC}"/>
                  </a:ext>
                </a:extLst>
              </p:cNvPr>
              <p:cNvSpPr txBox="1"/>
              <p:nvPr/>
            </p:nvSpPr>
            <p:spPr>
              <a:xfrm>
                <a:off x="10573057" y="2877950"/>
                <a:ext cx="1504643" cy="17543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 algn="ctr"/>
                <a:r>
                  <a:rPr lang="en-US" sz="1800" dirty="0">
                    <a:solidFill>
                      <a:srgbClr val="00B0F0"/>
                    </a:solidFill>
                  </a:rPr>
                  <a:t>(G,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800" dirty="0">
                    <a:solidFill>
                      <a:srgbClr val="00B0F0"/>
                    </a:solidFill>
                  </a:rPr>
                  <a:t>) is Commutative Group</a:t>
                </a:r>
              </a:p>
              <a:p>
                <a:pPr algn="ctr"/>
                <a:r>
                  <a:rPr lang="en-US" sz="1800" b="1" dirty="0">
                    <a:solidFill>
                      <a:srgbClr val="00B0F0"/>
                    </a:solidFill>
                  </a:rPr>
                  <a:t>OR</a:t>
                </a:r>
              </a:p>
              <a:p>
                <a:pPr algn="ctr"/>
                <a:r>
                  <a:rPr lang="en-US" sz="1800" dirty="0">
                    <a:solidFill>
                      <a:srgbClr val="00B0F0"/>
                    </a:solidFill>
                  </a:rPr>
                  <a:t>Abelian Group</a:t>
                </a:r>
                <a:endParaRPr lang="en-IN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E2FEDB-3E83-444E-9FF5-23F94F45D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057" y="2877950"/>
                <a:ext cx="1504643" cy="1754326"/>
              </a:xfrm>
              <a:prstGeom prst="rect">
                <a:avLst/>
              </a:prstGeom>
              <a:blipFill>
                <a:blip r:embed="rId11"/>
                <a:stretch>
                  <a:fillRect l="-2811" t="-1724" r="-5221" b="-379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7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7" grpId="0"/>
      <p:bldP spid="18" grpId="0" animBg="1"/>
      <p:bldP spid="19" grpId="0"/>
      <p:bldP spid="21" grpId="0"/>
      <p:bldP spid="23" grpId="0"/>
      <p:bldP spid="25" grpId="0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3579-A41C-4A14-A12A-3E3DD553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Think !</a:t>
            </a:r>
            <a:endParaRPr lang="en-IN" sz="3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B67BFD-32B9-40C6-8BFD-737F8C9893D2}"/>
              </a:ext>
            </a:extLst>
          </p:cNvPr>
          <p:cNvSpPr/>
          <p:nvPr/>
        </p:nvSpPr>
        <p:spPr>
          <a:xfrm>
            <a:off x="49365" y="797892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34077E-5B71-4C7C-9758-E05C84C88531}"/>
              </a:ext>
            </a:extLst>
          </p:cNvPr>
          <p:cNvSpPr txBox="1">
            <a:spLocks/>
          </p:cNvSpPr>
          <p:nvPr/>
        </p:nvSpPr>
        <p:spPr>
          <a:xfrm>
            <a:off x="1634357" y="742165"/>
            <a:ext cx="10669937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Check whether the following </a:t>
            </a:r>
            <a:r>
              <a:rPr lang="en-US" dirty="0">
                <a:solidFill>
                  <a:srgbClr val="FF0000"/>
                </a:solidFill>
              </a:rPr>
              <a:t>algebraic structures</a:t>
            </a:r>
            <a:r>
              <a:rPr lang="en-US" dirty="0"/>
              <a:t> are Abelian group or not.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0F8A8-3BB9-4F9C-BF04-3596867D6FA8}"/>
                  </a:ext>
                </a:extLst>
              </p:cNvPr>
              <p:cNvSpPr txBox="1"/>
              <p:nvPr/>
            </p:nvSpPr>
            <p:spPr>
              <a:xfrm>
                <a:off x="296779" y="1805209"/>
                <a:ext cx="1876930" cy="566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0F8A8-3BB9-4F9C-BF04-3596867D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9" y="1805209"/>
                <a:ext cx="1876930" cy="566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79CE5-3EFD-4DB9-90A9-C3661430E57D}"/>
                  </a:ext>
                </a:extLst>
              </p:cNvPr>
              <p:cNvSpPr txBox="1"/>
              <p:nvPr/>
            </p:nvSpPr>
            <p:spPr>
              <a:xfrm>
                <a:off x="296778" y="2508469"/>
                <a:ext cx="18769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79CE5-3EFD-4DB9-90A9-C3661430E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" y="2508469"/>
                <a:ext cx="18769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8A9409-8CAF-4F2C-95AE-4942D5C205C0}"/>
                  </a:ext>
                </a:extLst>
              </p:cNvPr>
              <p:cNvSpPr txBox="1"/>
              <p:nvPr/>
            </p:nvSpPr>
            <p:spPr>
              <a:xfrm>
                <a:off x="296779" y="321172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8A9409-8CAF-4F2C-95AE-4942D5C2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9" y="3211729"/>
                <a:ext cx="18769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E2C99B-FB39-4C01-9F65-DE223FEBA757}"/>
                  </a:ext>
                </a:extLst>
              </p:cNvPr>
              <p:cNvSpPr txBox="1"/>
              <p:nvPr/>
            </p:nvSpPr>
            <p:spPr>
              <a:xfrm>
                <a:off x="296778" y="391498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E2C99B-FB39-4C01-9F65-DE223FEB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" y="3914989"/>
                <a:ext cx="18769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091517-407C-4F7C-91F2-371C93D4E3E4}"/>
                  </a:ext>
                </a:extLst>
              </p:cNvPr>
              <p:cNvSpPr txBox="1"/>
              <p:nvPr/>
            </p:nvSpPr>
            <p:spPr>
              <a:xfrm>
                <a:off x="296778" y="461824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091517-407C-4F7C-91F2-371C93D4E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" y="4618249"/>
                <a:ext cx="187693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5FA82-AFE6-4C32-95B1-7827E2A3F305}"/>
                  </a:ext>
                </a:extLst>
              </p:cNvPr>
              <p:cNvSpPr txBox="1"/>
              <p:nvPr/>
            </p:nvSpPr>
            <p:spPr>
              <a:xfrm>
                <a:off x="5691068" y="1805209"/>
                <a:ext cx="3284483" cy="566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5FA82-AFE6-4C32-95B1-7827E2A3F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68" y="1805209"/>
                <a:ext cx="3284483" cy="566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1B33B5-B8A5-426F-B9DD-A31E7F6AD352}"/>
                  </a:ext>
                </a:extLst>
              </p:cNvPr>
              <p:cNvSpPr txBox="1"/>
              <p:nvPr/>
            </p:nvSpPr>
            <p:spPr>
              <a:xfrm>
                <a:off x="5691068" y="2508469"/>
                <a:ext cx="30740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1B33B5-B8A5-426F-B9DD-A31E7F6AD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68" y="2508469"/>
                <a:ext cx="30740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9B2EA5-455F-4DBC-B525-357FD819C493}"/>
                  </a:ext>
                </a:extLst>
              </p:cNvPr>
              <p:cNvSpPr txBox="1"/>
              <p:nvPr/>
            </p:nvSpPr>
            <p:spPr>
              <a:xfrm>
                <a:off x="5691068" y="3211729"/>
                <a:ext cx="3284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9B2EA5-455F-4DBC-B525-357FD819C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68" y="3211729"/>
                <a:ext cx="32844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CD149-D445-4887-9662-FBD58C108CD7}"/>
                  </a:ext>
                </a:extLst>
              </p:cNvPr>
              <p:cNvSpPr txBox="1"/>
              <p:nvPr/>
            </p:nvSpPr>
            <p:spPr>
              <a:xfrm>
                <a:off x="5691067" y="3914989"/>
                <a:ext cx="29456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CD149-D445-4887-9662-FBD58C108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67" y="3914989"/>
                <a:ext cx="294566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1F7F6A-6CE0-4B39-AEC3-CA328EED6688}"/>
                  </a:ext>
                </a:extLst>
              </p:cNvPr>
              <p:cNvSpPr txBox="1"/>
              <p:nvPr/>
            </p:nvSpPr>
            <p:spPr>
              <a:xfrm>
                <a:off x="5691068" y="4618249"/>
                <a:ext cx="30740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1F7F6A-6CE0-4B39-AEC3-CA328EED6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68" y="4618249"/>
                <a:ext cx="307400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5B69A3-3663-4D90-84AC-78B13739ACEC}"/>
                  </a:ext>
                </a:extLst>
              </p:cNvPr>
              <p:cNvSpPr txBox="1"/>
              <p:nvPr/>
            </p:nvSpPr>
            <p:spPr>
              <a:xfrm>
                <a:off x="2993924" y="1805209"/>
                <a:ext cx="1876930" cy="566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5B69A3-3663-4D90-84AC-78B13739A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24" y="1805209"/>
                <a:ext cx="1876930" cy="566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EFD41F-907A-46FA-B5AE-BA9B62F63A68}"/>
                  </a:ext>
                </a:extLst>
              </p:cNvPr>
              <p:cNvSpPr txBox="1"/>
              <p:nvPr/>
            </p:nvSpPr>
            <p:spPr>
              <a:xfrm>
                <a:off x="2993923" y="2508469"/>
                <a:ext cx="18769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EFD41F-907A-46FA-B5AE-BA9B62F63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23" y="2508469"/>
                <a:ext cx="18769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789050-D776-4498-AD36-9DB8C83D10B7}"/>
                  </a:ext>
                </a:extLst>
              </p:cNvPr>
              <p:cNvSpPr txBox="1"/>
              <p:nvPr/>
            </p:nvSpPr>
            <p:spPr>
              <a:xfrm>
                <a:off x="2993924" y="321172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789050-D776-4498-AD36-9DB8C83D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24" y="3211729"/>
                <a:ext cx="18769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83246-9B5B-49BE-8FB5-9E4637D8B576}"/>
                  </a:ext>
                </a:extLst>
              </p:cNvPr>
              <p:cNvSpPr txBox="1"/>
              <p:nvPr/>
            </p:nvSpPr>
            <p:spPr>
              <a:xfrm>
                <a:off x="2993923" y="391498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C83246-9B5B-49BE-8FB5-9E4637D8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23" y="3914989"/>
                <a:ext cx="187693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D3940E-FB88-4E70-8444-3BC3C8C71C89}"/>
                  </a:ext>
                </a:extLst>
              </p:cNvPr>
              <p:cNvSpPr txBox="1"/>
              <p:nvPr/>
            </p:nvSpPr>
            <p:spPr>
              <a:xfrm>
                <a:off x="2993923" y="4618249"/>
                <a:ext cx="1876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D3940E-FB88-4E70-8444-3BC3C8C7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23" y="4618249"/>
                <a:ext cx="187693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6B3C59-EA45-4A12-95FF-9C22E19F4E0D}"/>
                  </a:ext>
                </a:extLst>
              </p:cNvPr>
              <p:cNvSpPr txBox="1"/>
              <p:nvPr/>
            </p:nvSpPr>
            <p:spPr>
              <a:xfrm>
                <a:off x="9456947" y="1805209"/>
                <a:ext cx="2735054" cy="566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6B3C59-EA45-4A12-95FF-9C22E19F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7" y="1805209"/>
                <a:ext cx="2735054" cy="5668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512AB2-2CE6-4E04-BDEF-76349895C9EF}"/>
                  </a:ext>
                </a:extLst>
              </p:cNvPr>
              <p:cNvSpPr txBox="1"/>
              <p:nvPr/>
            </p:nvSpPr>
            <p:spPr>
              <a:xfrm>
                <a:off x="9456946" y="2508469"/>
                <a:ext cx="25906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𝟏𝟕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512AB2-2CE6-4E04-BDEF-76349895C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6" y="2508469"/>
                <a:ext cx="259067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FF014B-993A-4813-81FB-543CDFE831A9}"/>
                  </a:ext>
                </a:extLst>
              </p:cNvPr>
              <p:cNvSpPr txBox="1"/>
              <p:nvPr/>
            </p:nvSpPr>
            <p:spPr>
              <a:xfrm>
                <a:off x="9456947" y="3211729"/>
                <a:ext cx="27350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𝟏𝟖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FF014B-993A-4813-81FB-543CDFE8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7" y="3211729"/>
                <a:ext cx="273505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FA3DE0-00D6-4148-81FF-91F544E2791E}"/>
                  </a:ext>
                </a:extLst>
              </p:cNvPr>
              <p:cNvSpPr txBox="1"/>
              <p:nvPr/>
            </p:nvSpPr>
            <p:spPr>
              <a:xfrm>
                <a:off x="9456945" y="3914989"/>
                <a:ext cx="2438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FA3DE0-00D6-4148-81FF-91F544E2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5" y="3914989"/>
                <a:ext cx="243827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052220-38C6-4CCA-92B8-0A7D1FBA57C9}"/>
                  </a:ext>
                </a:extLst>
              </p:cNvPr>
              <p:cNvSpPr txBox="1"/>
              <p:nvPr/>
            </p:nvSpPr>
            <p:spPr>
              <a:xfrm>
                <a:off x="9456946" y="4618249"/>
                <a:ext cx="24382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052220-38C6-4CCA-92B8-0A7D1FBA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6" y="4618249"/>
                <a:ext cx="243827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2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5" grpId="0" build="p" advAuto="0"/>
      <p:bldP spid="16" grpId="0" build="p" advAuto="0"/>
      <p:bldP spid="17" grpId="0" build="p" advAuto="0"/>
      <p:bldP spid="18" grpId="0" build="p" advAuto="0"/>
      <p:bldP spid="19" grpId="0" build="p" advAuto="0"/>
      <p:bldP spid="20" grpId="0" build="p" advAuto="0"/>
      <p:bldP spid="21" grpId="0" build="p" advAuto="0"/>
      <p:bldP spid="22" grpId="0" build="p" advAuto="0"/>
      <p:bldP spid="23" grpId="0" build="p" advAuto="0"/>
      <p:bldP spid="24" grpId="0" build="p" advAuto="0"/>
      <p:bldP spid="25" grpId="0" build="p" advAuto="0"/>
      <p:bldP spid="26" grpId="0" build="p" advAuto="0"/>
      <p:bldP spid="27" grpId="0" build="p" advAuto="0"/>
      <p:bldP spid="28" grpId="0" build="p" advAuto="0"/>
      <p:bldP spid="29" grpId="0" build="p" advAuto="0"/>
      <p:bldP spid="30" grpId="0" build="p" advAuto="0"/>
      <p:bldP spid="31" grpId="0" build="p" advAuto="0"/>
      <p:bldP spid="32" grpId="0" build="p" advAuto="0"/>
      <p:bldP spid="33" grpId="0" build="p" advAuto="0"/>
      <p:bldP spid="34" grpId="0" build="p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59" y="4345947"/>
            <a:ext cx="9831668" cy="1500187"/>
          </a:xfrm>
        </p:spPr>
        <p:txBody>
          <a:bodyPr/>
          <a:lstStyle/>
          <a:p>
            <a:pPr lvl="1">
              <a:lnSpc>
                <a:spcPct val="125000"/>
              </a:lnSpc>
            </a:pPr>
            <a:r>
              <a:rPr lang="en-US" sz="2800" dirty="0">
                <a:solidFill>
                  <a:srgbClr val="002060"/>
                </a:solidFill>
              </a:rPr>
              <a:t>sub group</a:t>
            </a:r>
          </a:p>
        </p:txBody>
      </p:sp>
    </p:spTree>
    <p:extLst>
      <p:ext uri="{BB962C8B-B14F-4D97-AF65-F5344CB8AC3E}">
        <p14:creationId xmlns:p14="http://schemas.microsoft.com/office/powerpoint/2010/main" val="1700154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be a group and </a:t>
                </a:r>
                <a:r>
                  <a:rPr lang="en-IN" b="1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H</a:t>
                </a: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be non empty subset of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𝐆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</m:t>
                        </m:r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forms a group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𝐇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a subgroup of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𝐆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 it is denoted as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𝐇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solidFill>
                    <a:srgbClr val="00206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For any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𝐇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𝟏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𝐇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𝟐</m:t>
                        </m:r>
                      </m:sub>
                    </m:sSub>
                    <m:r>
                      <a:rPr lang="en-IN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𝐆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are always subgroup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tabLst>
                    <a:tab pos="1162050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ℤ</m:t>
                        </m:r>
                        <m:r>
                          <a:rPr lang="en-IN" i="1" dirty="0">
                            <a:latin typeface="Cambria Math"/>
                          </a:rPr>
                          <m:t>,+</m:t>
                        </m:r>
                      </m:e>
                    </m:d>
                    <m:r>
                      <a:rPr lang="en-IN" i="1" dirty="0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/>
                          </a:rPr>
                          <m:t>ℚ</m:t>
                        </m:r>
                        <m:r>
                          <a:rPr lang="en-IN" i="1" dirty="0">
                            <a:latin typeface="Cambria Math"/>
                          </a:rPr>
                          <m:t>,+</m:t>
                        </m:r>
                      </m:e>
                    </m:d>
                  </m:oMath>
                </a14:m>
                <a:r>
                  <a:rPr lang="en-IN" i="1" dirty="0">
                    <a:latin typeface="Cambria Math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tabLst>
                    <a:tab pos="1162050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/>
                          </a:rPr>
                          <m:t>ℚ</m:t>
                        </m:r>
                        <m:r>
                          <a:rPr lang="en-IN" i="1">
                            <a:latin typeface="Cambria Math"/>
                          </a:rPr>
                          <m:t>,+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ℝ</m:t>
                        </m:r>
                        <m:r>
                          <a:rPr lang="en-IN" i="1">
                            <a:latin typeface="Cambria Math"/>
                          </a:rPr>
                          <m:t>,+</m:t>
                        </m:r>
                      </m:e>
                    </m:d>
                  </m:oMath>
                </a14:m>
                <a:r>
                  <a:rPr lang="en-IN" i="1" dirty="0">
                    <a:latin typeface="Cambria Math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tabLst>
                    <a:tab pos="1162050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ℝ</m:t>
                        </m:r>
                        <m:r>
                          <a:rPr lang="en-IN" i="1">
                            <a:latin typeface="Cambria Math"/>
                          </a:rPr>
                          <m:t>,+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ℂ</m:t>
                        </m:r>
                        <m:r>
                          <a:rPr lang="en-IN" i="1">
                            <a:latin typeface="Cambria Math"/>
                          </a:rPr>
                          <m:t>,+</m:t>
                        </m:r>
                      </m:e>
                    </m:d>
                  </m:oMath>
                </a14:m>
                <a:r>
                  <a:rPr lang="en-IN" i="1" dirty="0">
                    <a:latin typeface="Cambria Math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  <a:blipFill>
                <a:blip r:embed="rId2"/>
                <a:stretch>
                  <a:fillRect l="-920" r="-10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389978" y="3058035"/>
            <a:ext cx="1620661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2525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61A4-4617-4B5A-AB12-E2D1EBA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05856" cy="711200"/>
          </a:xfrm>
        </p:spPr>
        <p:txBody>
          <a:bodyPr>
            <a:normAutofit/>
          </a:bodyPr>
          <a:lstStyle/>
          <a:p>
            <a:r>
              <a:rPr lang="en-US" dirty="0"/>
              <a:t>Subgroup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z="3600" dirty="0">
                <a:solidFill>
                  <a:schemeClr val="tx1"/>
                </a:solidFill>
              </a:rPr>
              <a:t>Important Notes)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D58FB-78DF-199F-661A-4A5003FFF3EF}"/>
                  </a:ext>
                </a:extLst>
              </p:cNvPr>
              <p:cNvSpPr txBox="1"/>
              <p:nvPr/>
            </p:nvSpPr>
            <p:spPr>
              <a:xfrm>
                <a:off x="193964" y="850135"/>
                <a:ext cx="11762509" cy="325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(1) </a:t>
                </a:r>
                <a:r>
                  <a:rPr lang="en-US" sz="2800" dirty="0">
                    <a:solidFill>
                      <a:srgbClr val="002060"/>
                    </a:solidFill>
                  </a:rPr>
                  <a:t>Every group has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at least two subgroup </a:t>
                </a:r>
                <a:r>
                  <a:rPr lang="en-US" sz="2800" dirty="0">
                    <a:solidFill>
                      <a:srgbClr val="002060"/>
                    </a:solidFill>
                  </a:rPr>
                  <a:t>(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improper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subgroup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).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      Which are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(1)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identity</a:t>
                </a:r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(2)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Group itself.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(2)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two subgroups of a group G,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∩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 also a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      subgroup of G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(3)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union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two subgroups is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not necessarily a subgroup.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D58FB-78DF-199F-661A-4A5003FFF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850135"/>
                <a:ext cx="11762509" cy="3252172"/>
              </a:xfrm>
              <a:prstGeom prst="rect">
                <a:avLst/>
              </a:prstGeom>
              <a:blipFill>
                <a:blip r:embed="rId2"/>
                <a:stretch>
                  <a:fillRect l="-1089" b="-4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209716" y="930708"/>
            <a:ext cx="1658103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AB79E-C505-3BCA-D033-18B91B05DF42}"/>
                  </a:ext>
                </a:extLst>
              </p:cNvPr>
              <p:cNvSpPr txBox="1"/>
              <p:nvPr/>
            </p:nvSpPr>
            <p:spPr>
              <a:xfrm>
                <a:off x="1867819" y="1544538"/>
                <a:ext cx="1011446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AB79E-C505-3BCA-D033-18B91B05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19" y="1544538"/>
                <a:ext cx="10114465" cy="666849"/>
              </a:xfrm>
              <a:prstGeom prst="rect">
                <a:avLst/>
              </a:prstGeom>
              <a:blipFill>
                <a:blip r:embed="rId3"/>
                <a:stretch>
                  <a:fillRect l="-1205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127B24-BD5C-B764-C060-E04EE90225B2}"/>
                  </a:ext>
                </a:extLst>
              </p:cNvPr>
              <p:cNvSpPr txBox="1"/>
              <p:nvPr/>
            </p:nvSpPr>
            <p:spPr>
              <a:xfrm>
                <a:off x="1867819" y="934643"/>
                <a:ext cx="5288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all subgroups of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127B24-BD5C-B764-C060-E04EE9022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19" y="934643"/>
                <a:ext cx="5288290" cy="523220"/>
              </a:xfrm>
              <a:prstGeom prst="rect">
                <a:avLst/>
              </a:prstGeom>
              <a:blipFill>
                <a:blip r:embed="rId4"/>
                <a:stretch>
                  <a:fillRect l="-230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928AE5-5BB2-0773-3177-C04FD040900B}"/>
              </a:ext>
            </a:extLst>
          </p:cNvPr>
          <p:cNvSpPr/>
          <p:nvPr/>
        </p:nvSpPr>
        <p:spPr>
          <a:xfrm>
            <a:off x="209716" y="1713087"/>
            <a:ext cx="1658103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1591B-087D-ABFE-DA38-063C57A2FA5C}"/>
                  </a:ext>
                </a:extLst>
              </p:cNvPr>
              <p:cNvSpPr txBox="1"/>
              <p:nvPr/>
            </p:nvSpPr>
            <p:spPr>
              <a:xfrm>
                <a:off x="1626781" y="3030221"/>
                <a:ext cx="4828411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Divisor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IN" sz="2800" dirty="0"/>
                  <a:t> 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 </a:t>
                </a:r>
                <a:endParaRPr lang="en-IN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1591B-087D-ABFE-DA38-063C57A2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1" y="3030221"/>
                <a:ext cx="4828411" cy="666849"/>
              </a:xfrm>
              <a:prstGeom prst="rect">
                <a:avLst/>
              </a:prstGeom>
              <a:blipFill>
                <a:blip r:embed="rId5"/>
                <a:stretch>
                  <a:fillRect l="-265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9A0F4C-FCA4-F58A-83C5-4EA62B852151}"/>
              </a:ext>
            </a:extLst>
          </p:cNvPr>
          <p:cNvSpPr txBox="1"/>
          <p:nvPr/>
        </p:nvSpPr>
        <p:spPr>
          <a:xfrm>
            <a:off x="267141" y="2346648"/>
            <a:ext cx="1359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Step - </a:t>
            </a:r>
            <a:r>
              <a:rPr lang="en-IN" sz="2800" b="1" u="sng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2F76D-451C-0CD0-0588-3BE61BE7BA2C}"/>
              </a:ext>
            </a:extLst>
          </p:cNvPr>
          <p:cNvSpPr txBox="1"/>
          <p:nvPr/>
        </p:nvSpPr>
        <p:spPr>
          <a:xfrm>
            <a:off x="267141" y="3137001"/>
            <a:ext cx="1359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Step - </a:t>
            </a:r>
            <a:r>
              <a:rPr lang="en-IN" sz="2800" b="1" u="sng" dirty="0">
                <a:solidFill>
                  <a:srgbClr val="00206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376DC-DB6B-C89B-A79C-D5FAC3199003}"/>
                  </a:ext>
                </a:extLst>
              </p:cNvPr>
              <p:cNvSpPr txBox="1"/>
              <p:nvPr/>
            </p:nvSpPr>
            <p:spPr>
              <a:xfrm>
                <a:off x="1648172" y="3807292"/>
                <a:ext cx="5905572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Make subgroup of order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 </a:t>
                </a:r>
                <a:endParaRPr lang="en-IN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376DC-DB6B-C89B-A79C-D5FAC319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2" y="3807292"/>
                <a:ext cx="5905572" cy="666849"/>
              </a:xfrm>
              <a:prstGeom prst="rect">
                <a:avLst/>
              </a:prstGeom>
              <a:blipFill>
                <a:blip r:embed="rId6"/>
                <a:stretch>
                  <a:fillRect l="-206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90EC6-F05F-442E-6F03-B200265DA772}"/>
                  </a:ext>
                </a:extLst>
              </p:cNvPr>
              <p:cNvSpPr txBox="1"/>
              <p:nvPr/>
            </p:nvSpPr>
            <p:spPr>
              <a:xfrm>
                <a:off x="1626781" y="2277254"/>
                <a:ext cx="9101470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</m:e>
                          <m:sub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90EC6-F05F-442E-6F03-B200265D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1" y="2277254"/>
                <a:ext cx="9101470" cy="666849"/>
              </a:xfrm>
              <a:prstGeom prst="rect">
                <a:avLst/>
              </a:prstGeom>
              <a:blipFill>
                <a:blip r:embed="rId7"/>
                <a:stretch>
                  <a:fillRect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A99E30-C068-7C55-AFBD-11A98A2BEEC7}"/>
              </a:ext>
            </a:extLst>
          </p:cNvPr>
          <p:cNvSpPr txBox="1"/>
          <p:nvPr/>
        </p:nvSpPr>
        <p:spPr>
          <a:xfrm>
            <a:off x="267141" y="3884385"/>
            <a:ext cx="1359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Step - </a:t>
            </a:r>
            <a:r>
              <a:rPr lang="en-IN" sz="2800" b="1" u="sng" dirty="0"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96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build="p" advAuto="0"/>
      <p:bldP spid="35" grpId="0"/>
      <p:bldP spid="36" grpId="0" animBg="1"/>
      <p:bldP spid="3" grpId="0" build="p" advAuto="0"/>
      <p:bldP spid="4" grpId="0"/>
      <p:bldP spid="6" grpId="0"/>
      <p:bldP spid="8" grpId="0" build="p" advAuto="0"/>
      <p:bldP spid="9" grpId="0" build="p" advAuto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DD679-8C9D-5594-A49A-C9F56B978F8C}"/>
                  </a:ext>
                </a:extLst>
              </p:cNvPr>
              <p:cNvSpPr txBox="1"/>
              <p:nvPr/>
            </p:nvSpPr>
            <p:spPr>
              <a:xfrm>
                <a:off x="209953" y="1554751"/>
                <a:ext cx="1863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DD679-8C9D-5594-A49A-C9F56B978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3" y="1554751"/>
                <a:ext cx="186339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376DC-DB6B-C89B-A79C-D5FAC3199003}"/>
                  </a:ext>
                </a:extLst>
              </p:cNvPr>
              <p:cNvSpPr txBox="1"/>
              <p:nvPr/>
            </p:nvSpPr>
            <p:spPr>
              <a:xfrm>
                <a:off x="1502254" y="708002"/>
                <a:ext cx="5905572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Make subgroup of order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 </a:t>
                </a:r>
                <a:endParaRPr lang="en-IN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376DC-DB6B-C89B-A79C-D5FAC319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54" y="708002"/>
                <a:ext cx="5905572" cy="666849"/>
              </a:xfrm>
              <a:prstGeom prst="rect">
                <a:avLst/>
              </a:prstGeom>
              <a:blipFill>
                <a:blip r:embed="rId5"/>
                <a:stretch>
                  <a:fillRect l="-2064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A99E30-C068-7C55-AFBD-11A98A2BEEC7}"/>
              </a:ext>
            </a:extLst>
          </p:cNvPr>
          <p:cNvSpPr txBox="1"/>
          <p:nvPr/>
        </p:nvSpPr>
        <p:spPr>
          <a:xfrm>
            <a:off x="121222" y="833950"/>
            <a:ext cx="1359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Step - </a:t>
            </a:r>
            <a:r>
              <a:rPr lang="en-IN" sz="2800" b="1" u="sng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2C404-C421-F824-AB37-647CDA7ADAF0}"/>
              </a:ext>
            </a:extLst>
          </p:cNvPr>
          <p:cNvSpPr txBox="1"/>
          <p:nvPr/>
        </p:nvSpPr>
        <p:spPr>
          <a:xfrm>
            <a:off x="235342" y="2222661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54EA18-6158-3EEE-7274-3E372A53D93B}"/>
                  </a:ext>
                </a:extLst>
              </p:cNvPr>
              <p:cNvSpPr txBox="1"/>
              <p:nvPr/>
            </p:nvSpPr>
            <p:spPr>
              <a:xfrm>
                <a:off x="337345" y="3875543"/>
                <a:ext cx="111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54EA18-6158-3EEE-7274-3E372A53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5" y="3875543"/>
                <a:ext cx="1116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74D5A7-0808-F056-5CE3-5C85D9C1E599}"/>
                  </a:ext>
                </a:extLst>
              </p:cNvPr>
              <p:cNvSpPr txBox="1"/>
              <p:nvPr/>
            </p:nvSpPr>
            <p:spPr>
              <a:xfrm>
                <a:off x="414259" y="4820739"/>
                <a:ext cx="989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74D5A7-0808-F056-5CE3-5C85D9C1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59" y="4820739"/>
                <a:ext cx="9892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3E6C9E-4C2A-3DAC-100A-FBB71E326D64}"/>
                  </a:ext>
                </a:extLst>
              </p:cNvPr>
              <p:cNvSpPr txBox="1"/>
              <p:nvPr/>
            </p:nvSpPr>
            <p:spPr>
              <a:xfrm>
                <a:off x="354354" y="5750777"/>
                <a:ext cx="11160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3E6C9E-4C2A-3DAC-100A-FBB71E326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54" y="5750777"/>
                <a:ext cx="11160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B631D8-F98F-6F9E-36AD-7BED3B863F51}"/>
                  </a:ext>
                </a:extLst>
              </p:cNvPr>
              <p:cNvSpPr txBox="1"/>
              <p:nvPr/>
            </p:nvSpPr>
            <p:spPr>
              <a:xfrm>
                <a:off x="411972" y="2612212"/>
                <a:ext cx="128061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B631D8-F98F-6F9E-36AD-7BED3B86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72" y="2612212"/>
                <a:ext cx="1280616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4F6B0-B633-73AF-D27B-AA9CCDDF0699}"/>
                  </a:ext>
                </a:extLst>
              </p:cNvPr>
              <p:cNvSpPr txBox="1"/>
              <p:nvPr/>
            </p:nvSpPr>
            <p:spPr>
              <a:xfrm>
                <a:off x="1252900" y="3881260"/>
                <a:ext cx="1280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4F6B0-B633-73AF-D27B-AA9CCDDF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00" y="3881260"/>
                <a:ext cx="12806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1E214-F73D-614B-910D-AE7DE966C331}"/>
                  </a:ext>
                </a:extLst>
              </p:cNvPr>
              <p:cNvSpPr txBox="1"/>
              <p:nvPr/>
            </p:nvSpPr>
            <p:spPr>
              <a:xfrm>
                <a:off x="2477701" y="3886176"/>
                <a:ext cx="6565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B1E214-F73D-614B-910D-AE7DE966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701" y="3886176"/>
                <a:ext cx="65656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02629-E04F-7B02-2E25-B02FCAAED54D}"/>
                  </a:ext>
                </a:extLst>
              </p:cNvPr>
              <p:cNvSpPr txBox="1"/>
              <p:nvPr/>
            </p:nvSpPr>
            <p:spPr>
              <a:xfrm>
                <a:off x="1189102" y="4813160"/>
                <a:ext cx="2410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02629-E04F-7B02-2E25-B02FCAAE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102" y="4813160"/>
                <a:ext cx="241093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917168-D866-E5C3-745D-38BA50D286EA}"/>
                  </a:ext>
                </a:extLst>
              </p:cNvPr>
              <p:cNvSpPr txBox="1"/>
              <p:nvPr/>
            </p:nvSpPr>
            <p:spPr>
              <a:xfrm>
                <a:off x="3445743" y="4824590"/>
                <a:ext cx="645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917168-D866-E5C3-745D-38BA50D2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743" y="4824590"/>
                <a:ext cx="64592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2BF021-0907-AB9B-1611-397E332B0DFF}"/>
                  </a:ext>
                </a:extLst>
              </p:cNvPr>
              <p:cNvSpPr txBox="1"/>
              <p:nvPr/>
            </p:nvSpPr>
            <p:spPr>
              <a:xfrm>
                <a:off x="1252900" y="5760594"/>
                <a:ext cx="3261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2BF021-0907-AB9B-1611-397E332B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00" y="5760594"/>
                <a:ext cx="326153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477F6F-024B-6D9D-33F8-6AE3952C01FD}"/>
                  </a:ext>
                </a:extLst>
              </p:cNvPr>
              <p:cNvSpPr txBox="1"/>
              <p:nvPr/>
            </p:nvSpPr>
            <p:spPr>
              <a:xfrm>
                <a:off x="4440009" y="5782676"/>
                <a:ext cx="730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477F6F-024B-6D9D-33F8-6AE3952C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09" y="5782676"/>
                <a:ext cx="73098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48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dvAuto="0"/>
      <p:bldP spid="14" grpId="0" animBg="1"/>
      <p:bldP spid="3" grpId="0"/>
      <p:bldP spid="5" grpId="0"/>
      <p:bldP spid="7" grpId="0"/>
      <p:bldP spid="11" grpId="0"/>
      <p:bldP spid="15" grpId="0"/>
      <p:bldP spid="18" grpId="0"/>
      <p:bldP spid="20" grpId="0"/>
      <p:bldP spid="22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Important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/>
              <p:nvPr/>
            </p:nvSpPr>
            <p:spPr>
              <a:xfrm>
                <a:off x="1316959" y="1502955"/>
                <a:ext cx="37249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59" y="1502955"/>
                <a:ext cx="37249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95" y="2369745"/>
                <a:ext cx="5228805" cy="3114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;4|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−0 </m:t>
                        </m:r>
                      </m:e>
                    </m:d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endParaRPr lang="en-IN" i="1" kern="1200" dirty="0">
                  <a:solidFill>
                    <a:srgbClr val="002060"/>
                  </a:solidFill>
                  <a:latin typeface="Cambria Math" panose="02040503050406030204" pitchFamily="18" charset="0"/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IN" i="1" kern="1200" dirty="0">
                  <a:solidFill>
                    <a:srgbClr val="002060"/>
                  </a:solidFill>
                  <a:latin typeface="Cambria Math" panose="02040503050406030204" pitchFamily="18" charset="0"/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;4|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−1 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5" y="2369745"/>
                <a:ext cx="5228805" cy="31140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CB93E5F3-5F2A-9B6A-34B8-3F2E30CB7EF3}"/>
              </a:ext>
            </a:extLst>
          </p:cNvPr>
          <p:cNvSpPr/>
          <p:nvPr/>
        </p:nvSpPr>
        <p:spPr>
          <a:xfrm>
            <a:off x="225641" y="876609"/>
            <a:ext cx="1438060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0BCBD8-89E5-EAB9-FDF4-42B75C704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763" y="1120218"/>
                <a:ext cx="1803400" cy="1117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0BCBD8-89E5-EAB9-FDF4-42B75C70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3" y="1120218"/>
                <a:ext cx="1803400" cy="1117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63EC71-9DDE-1F08-25D7-AF4361DCB584}"/>
                  </a:ext>
                </a:extLst>
              </p:cNvPr>
              <p:cNvSpPr txBox="1"/>
              <p:nvPr/>
            </p:nvSpPr>
            <p:spPr>
              <a:xfrm>
                <a:off x="4864100" y="2517219"/>
                <a:ext cx="43148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63EC71-9DDE-1F08-25D7-AF4361DC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00" y="2517219"/>
                <a:ext cx="43148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E6B4B1-716C-D579-BDD8-1D39C5F51039}"/>
                  </a:ext>
                </a:extLst>
              </p:cNvPr>
              <p:cNvSpPr txBox="1"/>
              <p:nvPr/>
            </p:nvSpPr>
            <p:spPr>
              <a:xfrm>
                <a:off x="4711700" y="4627679"/>
                <a:ext cx="5228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E6B4B1-716C-D579-BDD8-1D39C5F51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00" y="4627679"/>
                <a:ext cx="52288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B518E7-CFDF-EB3A-BD10-27CB3F0F5500}"/>
                  </a:ext>
                </a:extLst>
              </p:cNvPr>
              <p:cNvSpPr txBox="1"/>
              <p:nvPr/>
            </p:nvSpPr>
            <p:spPr>
              <a:xfrm>
                <a:off x="4873625" y="3504448"/>
                <a:ext cx="6689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…−8,  −4,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8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B518E7-CFDF-EB3A-BD10-27CB3F0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3504448"/>
                <a:ext cx="66897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51C215-5233-6CD0-07DE-A8BA50FCE1C7}"/>
                  </a:ext>
                </a:extLst>
              </p:cNvPr>
              <p:cNvSpPr txBox="1"/>
              <p:nvPr/>
            </p:nvSpPr>
            <p:spPr>
              <a:xfrm>
                <a:off x="4953000" y="5663989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…−7,  −3,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51C215-5233-6CD0-07DE-A8BA50FC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663989"/>
                <a:ext cx="55340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0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3" grpId="0"/>
      <p:bldP spid="16" grpId="0"/>
      <p:bldP spid="20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622C404-C421-F824-AB37-647CDA7ADAF0}"/>
              </a:ext>
            </a:extLst>
          </p:cNvPr>
          <p:cNvSpPr txBox="1"/>
          <p:nvPr/>
        </p:nvSpPr>
        <p:spPr>
          <a:xfrm>
            <a:off x="235342" y="784067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F3A79-A52F-908B-3E08-722CED4E9E1F}"/>
                  </a:ext>
                </a:extLst>
              </p:cNvPr>
              <p:cNvSpPr txBox="1"/>
              <p:nvPr/>
            </p:nvSpPr>
            <p:spPr>
              <a:xfrm>
                <a:off x="271833" y="1580626"/>
                <a:ext cx="919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F3A79-A52F-908B-3E08-722CED4E9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3" y="1580626"/>
                <a:ext cx="9190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60FF8-8324-674F-0865-F6A3CBFC1811}"/>
                  </a:ext>
                </a:extLst>
              </p:cNvPr>
              <p:cNvSpPr txBox="1"/>
              <p:nvPr/>
            </p:nvSpPr>
            <p:spPr>
              <a:xfrm>
                <a:off x="289046" y="2665722"/>
                <a:ext cx="9190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60FF8-8324-674F-0865-F6A3CBFC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6" y="2665722"/>
                <a:ext cx="9190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3BD45-82D8-8BA6-B231-D581C6C0FC67}"/>
                  </a:ext>
                </a:extLst>
              </p:cNvPr>
              <p:cNvSpPr txBox="1"/>
              <p:nvPr/>
            </p:nvSpPr>
            <p:spPr>
              <a:xfrm>
                <a:off x="289047" y="3756290"/>
                <a:ext cx="919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3BD45-82D8-8BA6-B231-D581C6C0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7" y="3756290"/>
                <a:ext cx="9190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F3AE9-9078-23A0-E4EB-41CF048896BB}"/>
                  </a:ext>
                </a:extLst>
              </p:cNvPr>
              <p:cNvSpPr txBox="1"/>
              <p:nvPr/>
            </p:nvSpPr>
            <p:spPr>
              <a:xfrm>
                <a:off x="272900" y="4794818"/>
                <a:ext cx="9190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2F3AE9-9078-23A0-E4EB-41CF04889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0" y="4794818"/>
                <a:ext cx="9190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A8C6F7-FA8C-F1A0-CC6C-5C2440A524B4}"/>
                  </a:ext>
                </a:extLst>
              </p:cNvPr>
              <p:cNvSpPr txBox="1"/>
              <p:nvPr/>
            </p:nvSpPr>
            <p:spPr>
              <a:xfrm>
                <a:off x="282466" y="5779064"/>
                <a:ext cx="919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A8C6F7-FA8C-F1A0-CC6C-5C2440A52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66" y="5779064"/>
                <a:ext cx="9190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6FE515-67AD-11F9-FC8C-1F92C9D8B0BF}"/>
                  </a:ext>
                </a:extLst>
              </p:cNvPr>
              <p:cNvSpPr txBox="1"/>
              <p:nvPr/>
            </p:nvSpPr>
            <p:spPr>
              <a:xfrm>
                <a:off x="1190853" y="1591257"/>
                <a:ext cx="4137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6FE515-67AD-11F9-FC8C-1F92C9D8B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53" y="1591257"/>
                <a:ext cx="41372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A1F0A-4CA7-5177-0648-81D041E08EA7}"/>
                  </a:ext>
                </a:extLst>
              </p:cNvPr>
              <p:cNvSpPr txBox="1"/>
              <p:nvPr/>
            </p:nvSpPr>
            <p:spPr>
              <a:xfrm>
                <a:off x="5308141" y="1601792"/>
                <a:ext cx="7416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A1F0A-4CA7-5177-0648-81D041E08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41" y="1601792"/>
                <a:ext cx="7416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9220D-62B6-5AC7-2781-8DB538DDF623}"/>
                  </a:ext>
                </a:extLst>
              </p:cNvPr>
              <p:cNvSpPr txBox="1"/>
              <p:nvPr/>
            </p:nvSpPr>
            <p:spPr>
              <a:xfrm>
                <a:off x="1190853" y="2657768"/>
                <a:ext cx="49825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C9220D-62B6-5AC7-2781-8DB538DDF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53" y="2657768"/>
                <a:ext cx="4982584" cy="523220"/>
              </a:xfrm>
              <a:prstGeom prst="rect">
                <a:avLst/>
              </a:prstGeom>
              <a:blipFill>
                <a:blip r:embed="rId10"/>
                <a:stretch>
                  <a:fillRect r="-3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CDF69-492D-584D-396C-61D33168FC38}"/>
                  </a:ext>
                </a:extLst>
              </p:cNvPr>
              <p:cNvSpPr txBox="1"/>
              <p:nvPr/>
            </p:nvSpPr>
            <p:spPr>
              <a:xfrm>
                <a:off x="6209408" y="2651936"/>
                <a:ext cx="6259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CDF69-492D-584D-396C-61D33168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08" y="2651936"/>
                <a:ext cx="625951" cy="523220"/>
              </a:xfrm>
              <a:prstGeom prst="rect">
                <a:avLst/>
              </a:prstGeom>
              <a:blipFill>
                <a:blip r:embed="rId11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59569-68D2-CD46-88B6-AED5DB06A81D}"/>
                  </a:ext>
                </a:extLst>
              </p:cNvPr>
              <p:cNvSpPr txBox="1"/>
              <p:nvPr/>
            </p:nvSpPr>
            <p:spPr>
              <a:xfrm>
                <a:off x="1169587" y="3748336"/>
                <a:ext cx="6129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59569-68D2-CD46-88B6-AED5DB06A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87" y="3748336"/>
                <a:ext cx="612967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A6E5E8-50B3-1A7A-2A6C-989C5C969254}"/>
                  </a:ext>
                </a:extLst>
              </p:cNvPr>
              <p:cNvSpPr txBox="1"/>
              <p:nvPr/>
            </p:nvSpPr>
            <p:spPr>
              <a:xfrm>
                <a:off x="7145065" y="3760002"/>
                <a:ext cx="677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A6E5E8-50B3-1A7A-2A6C-989C5C969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65" y="3760002"/>
                <a:ext cx="6778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649D24-6EEB-CCB1-9038-B6F9786ACED1}"/>
                  </a:ext>
                </a:extLst>
              </p:cNvPr>
              <p:cNvSpPr txBox="1"/>
              <p:nvPr/>
            </p:nvSpPr>
            <p:spPr>
              <a:xfrm>
                <a:off x="1208067" y="4777775"/>
                <a:ext cx="6961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649D24-6EEB-CCB1-9038-B6F9786A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67" y="4777775"/>
                <a:ext cx="69616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87856-E76A-001A-92EE-7E9DDEBD37AD}"/>
                  </a:ext>
                </a:extLst>
              </p:cNvPr>
              <p:cNvSpPr txBox="1"/>
              <p:nvPr/>
            </p:nvSpPr>
            <p:spPr>
              <a:xfrm>
                <a:off x="8153981" y="4784185"/>
                <a:ext cx="677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87856-E76A-001A-92EE-7E9DDEBD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81" y="4784185"/>
                <a:ext cx="6778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140919-9809-2F6B-40D0-5F35769F8FA1}"/>
                  </a:ext>
                </a:extLst>
              </p:cNvPr>
              <p:cNvSpPr txBox="1"/>
              <p:nvPr/>
            </p:nvSpPr>
            <p:spPr>
              <a:xfrm>
                <a:off x="1186801" y="5779049"/>
                <a:ext cx="79817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140919-9809-2F6B-40D0-5F35769F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01" y="5779049"/>
                <a:ext cx="79817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2A1FF2-A452-4451-D1BA-89C00A4D0EF3}"/>
                  </a:ext>
                </a:extLst>
              </p:cNvPr>
              <p:cNvSpPr txBox="1"/>
              <p:nvPr/>
            </p:nvSpPr>
            <p:spPr>
              <a:xfrm>
                <a:off x="9030343" y="5789210"/>
                <a:ext cx="677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2A1FF2-A452-4451-D1BA-89C00A4D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343" y="5789210"/>
                <a:ext cx="67782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8" grpId="0"/>
      <p:bldP spid="12" grpId="0"/>
      <p:bldP spid="15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622C404-C421-F824-AB37-647CDA7ADAF0}"/>
              </a:ext>
            </a:extLst>
          </p:cNvPr>
          <p:cNvSpPr txBox="1"/>
          <p:nvPr/>
        </p:nvSpPr>
        <p:spPr>
          <a:xfrm>
            <a:off x="235342" y="784067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A8C6F7-FA8C-F1A0-CC6C-5C2440A524B4}"/>
                  </a:ext>
                </a:extLst>
              </p:cNvPr>
              <p:cNvSpPr txBox="1"/>
              <p:nvPr/>
            </p:nvSpPr>
            <p:spPr>
              <a:xfrm>
                <a:off x="221799" y="1591985"/>
                <a:ext cx="106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A8C6F7-FA8C-F1A0-CC6C-5C2440A52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9" y="1591985"/>
                <a:ext cx="10647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68C8A-1CC6-042C-E7CA-4F56F0610A57}"/>
                  </a:ext>
                </a:extLst>
              </p:cNvPr>
              <p:cNvSpPr txBox="1"/>
              <p:nvPr/>
            </p:nvSpPr>
            <p:spPr>
              <a:xfrm>
                <a:off x="9908249" y="1589628"/>
                <a:ext cx="1097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68C8A-1CC6-042C-E7CA-4F56F061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249" y="1589628"/>
                <a:ext cx="1097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6315B-4888-1E78-56BC-DD4B14458714}"/>
                  </a:ext>
                </a:extLst>
              </p:cNvPr>
              <p:cNvSpPr txBox="1"/>
              <p:nvPr/>
            </p:nvSpPr>
            <p:spPr>
              <a:xfrm>
                <a:off x="235342" y="2688319"/>
                <a:ext cx="10647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6315B-4888-1E78-56BC-DD4B14458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2" y="2688319"/>
                <a:ext cx="10647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E1162-2EB4-27A7-65A6-600DA5681E4F}"/>
                  </a:ext>
                </a:extLst>
              </p:cNvPr>
              <p:cNvSpPr txBox="1"/>
              <p:nvPr/>
            </p:nvSpPr>
            <p:spPr>
              <a:xfrm>
                <a:off x="10849691" y="2690402"/>
                <a:ext cx="1117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E1162-2EB4-27A7-65A6-600DA5681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691" y="2690402"/>
                <a:ext cx="11176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42CA0D-C906-13BA-BC74-764885DA8E17}"/>
                  </a:ext>
                </a:extLst>
              </p:cNvPr>
              <p:cNvSpPr txBox="1"/>
              <p:nvPr/>
            </p:nvSpPr>
            <p:spPr>
              <a:xfrm>
                <a:off x="209515" y="3721777"/>
                <a:ext cx="16195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42CA0D-C906-13BA-BC74-764885DA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5" y="3721777"/>
                <a:ext cx="16195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DC436E-72EC-C1D2-D0DB-7323B3A38C6A}"/>
                  </a:ext>
                </a:extLst>
              </p:cNvPr>
              <p:cNvSpPr txBox="1"/>
              <p:nvPr/>
            </p:nvSpPr>
            <p:spPr>
              <a:xfrm>
                <a:off x="1696067" y="3723217"/>
                <a:ext cx="7175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DC436E-72EC-C1D2-D0DB-7323B3A38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7" y="3723217"/>
                <a:ext cx="71751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5DD679-8C9D-5594-A49A-C9F56B978F8C}"/>
                  </a:ext>
                </a:extLst>
              </p:cNvPr>
              <p:cNvSpPr txBox="1"/>
              <p:nvPr/>
            </p:nvSpPr>
            <p:spPr>
              <a:xfrm>
                <a:off x="119769" y="4581104"/>
                <a:ext cx="21208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5DD679-8C9D-5594-A49A-C9F56B978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9" y="4581104"/>
                <a:ext cx="21208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13B5-DC5E-E9DE-92FD-B7A0343E445E}"/>
                  </a:ext>
                </a:extLst>
              </p:cNvPr>
              <p:cNvSpPr txBox="1"/>
              <p:nvPr/>
            </p:nvSpPr>
            <p:spPr>
              <a:xfrm>
                <a:off x="2035796" y="4583581"/>
                <a:ext cx="48922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0, 1, 2, 3, 4, 5, 6, 7, 8, 9, 10, 11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13B5-DC5E-E9DE-92FD-B7A0343E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96" y="4583581"/>
                <a:ext cx="4892270" cy="523220"/>
              </a:xfrm>
              <a:prstGeom prst="rect">
                <a:avLst/>
              </a:prstGeom>
              <a:blipFill>
                <a:blip r:embed="rId10"/>
                <a:stretch>
                  <a:fillRect r="-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A241E-06DA-31B8-4C27-45088E39850E}"/>
                  </a:ext>
                </a:extLst>
              </p:cNvPr>
              <p:cNvSpPr txBox="1"/>
              <p:nvPr/>
            </p:nvSpPr>
            <p:spPr>
              <a:xfrm>
                <a:off x="6972989" y="4591737"/>
                <a:ext cx="1070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A241E-06DA-31B8-4C27-45088E39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89" y="4591737"/>
                <a:ext cx="10703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285C2-C4D2-B53D-757D-1493D85CADE9}"/>
                  </a:ext>
                </a:extLst>
              </p:cNvPr>
              <p:cNvSpPr txBox="1"/>
              <p:nvPr/>
            </p:nvSpPr>
            <p:spPr>
              <a:xfrm>
                <a:off x="1190842" y="1583270"/>
                <a:ext cx="8835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285C2-C4D2-B53D-757D-1493D85C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42" y="1583270"/>
                <a:ext cx="88356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56742-36A1-34AA-4830-B049D1037F41}"/>
                  </a:ext>
                </a:extLst>
              </p:cNvPr>
              <p:cNvSpPr txBox="1"/>
              <p:nvPr/>
            </p:nvSpPr>
            <p:spPr>
              <a:xfrm>
                <a:off x="1190842" y="2684044"/>
                <a:ext cx="9714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56742-36A1-34AA-4830-B049D1037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42" y="2684044"/>
                <a:ext cx="9714729" cy="523220"/>
              </a:xfrm>
              <a:prstGeom prst="rect">
                <a:avLst/>
              </a:prstGeom>
              <a:blipFill>
                <a:blip r:embed="rId13"/>
                <a:stretch>
                  <a:fillRect r="-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3" grpId="0"/>
      <p:bldP spid="15" grpId="0"/>
      <p:bldP spid="16" grpId="0"/>
      <p:bldP spid="19" grpId="0"/>
      <p:bldP spid="3" grpId="0"/>
      <p:bldP spid="4" grpId="0"/>
      <p:bldP spid="5" grpId="0"/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B71435-085E-56EB-0DC7-254CD6B8A4C3}"/>
                  </a:ext>
                </a:extLst>
              </p:cNvPr>
              <p:cNvSpPr txBox="1"/>
              <p:nvPr/>
            </p:nvSpPr>
            <p:spPr>
              <a:xfrm>
                <a:off x="71728" y="757311"/>
                <a:ext cx="1897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B71435-085E-56EB-0DC7-254CD6B8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" y="757311"/>
                <a:ext cx="18971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1D740D-02C0-E67C-612F-45C41011721D}"/>
                  </a:ext>
                </a:extLst>
              </p:cNvPr>
              <p:cNvSpPr txBox="1"/>
              <p:nvPr/>
            </p:nvSpPr>
            <p:spPr>
              <a:xfrm>
                <a:off x="1659282" y="757530"/>
                <a:ext cx="68148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0,  2,  4,  6,  8,  10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1D740D-02C0-E67C-612F-45C41011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282" y="757530"/>
                <a:ext cx="68148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DD0F4-F619-B821-E1DD-C10AD0C35BE7}"/>
                  </a:ext>
                </a:extLst>
              </p:cNvPr>
              <p:cNvSpPr txBox="1"/>
              <p:nvPr/>
            </p:nvSpPr>
            <p:spPr>
              <a:xfrm>
                <a:off x="245873" y="2749091"/>
                <a:ext cx="934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DD0F4-F619-B821-E1DD-C10AD0C3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3" y="2749091"/>
                <a:ext cx="934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CB9859-AA40-CC0E-4E9D-3FE89EF0F5FF}"/>
                  </a:ext>
                </a:extLst>
              </p:cNvPr>
              <p:cNvSpPr txBox="1"/>
              <p:nvPr/>
            </p:nvSpPr>
            <p:spPr>
              <a:xfrm>
                <a:off x="245873" y="3469408"/>
                <a:ext cx="934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CB9859-AA40-CC0E-4E9D-3FE89EF0F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3" y="3469408"/>
                <a:ext cx="9343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3BF08-B0B8-D76B-9D97-694860D8882A}"/>
                  </a:ext>
                </a:extLst>
              </p:cNvPr>
              <p:cNvSpPr txBox="1"/>
              <p:nvPr/>
            </p:nvSpPr>
            <p:spPr>
              <a:xfrm>
                <a:off x="256506" y="4199696"/>
                <a:ext cx="934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3BF08-B0B8-D76B-9D97-694860D8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6" y="4199696"/>
                <a:ext cx="93434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6BBCA-367A-8C56-0CDE-B2DCC27862F9}"/>
                  </a:ext>
                </a:extLst>
              </p:cNvPr>
              <p:cNvSpPr txBox="1"/>
              <p:nvPr/>
            </p:nvSpPr>
            <p:spPr>
              <a:xfrm>
                <a:off x="199320" y="2048740"/>
                <a:ext cx="1280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6BBCA-367A-8C56-0CDE-B2DCC278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0" y="2048740"/>
                <a:ext cx="12806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06B7C96-F8C1-4E1D-CB26-F841D82C6FF5}"/>
              </a:ext>
            </a:extLst>
          </p:cNvPr>
          <p:cNvSpPr txBox="1"/>
          <p:nvPr/>
        </p:nvSpPr>
        <p:spPr>
          <a:xfrm>
            <a:off x="224709" y="1453915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412616-F6F1-A640-A228-91C1D84514C2}"/>
                  </a:ext>
                </a:extLst>
              </p:cNvPr>
              <p:cNvSpPr txBox="1"/>
              <p:nvPr/>
            </p:nvSpPr>
            <p:spPr>
              <a:xfrm>
                <a:off x="256507" y="4864723"/>
                <a:ext cx="934344" cy="528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412616-F6F1-A640-A228-91C1D845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7" y="4864723"/>
                <a:ext cx="934344" cy="5280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14D96D-0FA1-2C18-A40A-A72522EBF979}"/>
                  </a:ext>
                </a:extLst>
              </p:cNvPr>
              <p:cNvSpPr txBox="1"/>
              <p:nvPr/>
            </p:nvSpPr>
            <p:spPr>
              <a:xfrm>
                <a:off x="243203" y="5572035"/>
                <a:ext cx="934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14D96D-0FA1-2C18-A40A-A72522EBF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3" y="5572035"/>
                <a:ext cx="9343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DD8E7-CAFC-6220-742C-0FFFBDBD4F69}"/>
                  </a:ext>
                </a:extLst>
              </p:cNvPr>
              <p:cNvSpPr txBox="1"/>
              <p:nvPr/>
            </p:nvSpPr>
            <p:spPr>
              <a:xfrm>
                <a:off x="1057815" y="2739120"/>
                <a:ext cx="12865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DD8E7-CAFC-6220-742C-0FFFBDBD4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5" y="2739120"/>
                <a:ext cx="128654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450F69-EB6B-64D5-F5E2-6E2D1C7193EA}"/>
                  </a:ext>
                </a:extLst>
              </p:cNvPr>
              <p:cNvSpPr txBox="1"/>
              <p:nvPr/>
            </p:nvSpPr>
            <p:spPr>
              <a:xfrm>
                <a:off x="2344355" y="2738845"/>
                <a:ext cx="7549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450F69-EB6B-64D5-F5E2-6E2D1C71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355" y="2738845"/>
                <a:ext cx="75491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870BBA-AC27-A3EA-BE82-4125D81C1E4E}"/>
                  </a:ext>
                </a:extLst>
              </p:cNvPr>
              <p:cNvSpPr txBox="1"/>
              <p:nvPr/>
            </p:nvSpPr>
            <p:spPr>
              <a:xfrm>
                <a:off x="1020308" y="3469408"/>
                <a:ext cx="23497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870BBA-AC27-A3EA-BE82-4125D81C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08" y="3469408"/>
                <a:ext cx="234979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5D07F-9F17-6D5C-1A2A-48D637F47F91}"/>
                  </a:ext>
                </a:extLst>
              </p:cNvPr>
              <p:cNvSpPr txBox="1"/>
              <p:nvPr/>
            </p:nvSpPr>
            <p:spPr>
              <a:xfrm>
                <a:off x="3251961" y="3473827"/>
                <a:ext cx="675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5D07F-9F17-6D5C-1A2A-48D637F47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961" y="3473827"/>
                <a:ext cx="67504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1D1B0D-671B-383D-025A-32F38FA721B5}"/>
                  </a:ext>
                </a:extLst>
              </p:cNvPr>
              <p:cNvSpPr txBox="1"/>
              <p:nvPr/>
            </p:nvSpPr>
            <p:spPr>
              <a:xfrm>
                <a:off x="1053642" y="4196940"/>
                <a:ext cx="31401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1D1B0D-671B-383D-025A-32F38FA72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42" y="4196940"/>
                <a:ext cx="314014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789AD5-0171-65FA-979D-40368CFCF6F9}"/>
                  </a:ext>
                </a:extLst>
              </p:cNvPr>
              <p:cNvSpPr txBox="1"/>
              <p:nvPr/>
            </p:nvSpPr>
            <p:spPr>
              <a:xfrm>
                <a:off x="4193791" y="4231589"/>
                <a:ext cx="754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789AD5-0171-65FA-979D-40368CFCF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791" y="4231589"/>
                <a:ext cx="75407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65F9E1-6868-B0DD-13D2-408E46524972}"/>
                  </a:ext>
                </a:extLst>
              </p:cNvPr>
              <p:cNvSpPr txBox="1"/>
              <p:nvPr/>
            </p:nvSpPr>
            <p:spPr>
              <a:xfrm>
                <a:off x="1064461" y="4896569"/>
                <a:ext cx="40696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65F9E1-6868-B0DD-13D2-408E4652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61" y="4896569"/>
                <a:ext cx="406961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7A09D3-19B7-A6E8-FA44-7605F302873B}"/>
                  </a:ext>
                </a:extLst>
              </p:cNvPr>
              <p:cNvSpPr txBox="1"/>
              <p:nvPr/>
            </p:nvSpPr>
            <p:spPr>
              <a:xfrm>
                <a:off x="5120316" y="4926587"/>
                <a:ext cx="10074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7A09D3-19B7-A6E8-FA44-7605F3028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16" y="4926587"/>
                <a:ext cx="100743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B34114-48D8-AB77-075B-37199C519535}"/>
                  </a:ext>
                </a:extLst>
              </p:cNvPr>
              <p:cNvSpPr txBox="1"/>
              <p:nvPr/>
            </p:nvSpPr>
            <p:spPr>
              <a:xfrm>
                <a:off x="1020306" y="5577250"/>
                <a:ext cx="52143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B34114-48D8-AB77-075B-37199C51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06" y="5577250"/>
                <a:ext cx="521433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DF9346-043B-A116-D2D7-FBD4D166CDAF}"/>
                  </a:ext>
                </a:extLst>
              </p:cNvPr>
              <p:cNvSpPr txBox="1"/>
              <p:nvPr/>
            </p:nvSpPr>
            <p:spPr>
              <a:xfrm>
                <a:off x="6072338" y="5603934"/>
                <a:ext cx="971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DF9346-043B-A116-D2D7-FBD4D166C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38" y="5603934"/>
                <a:ext cx="97130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16163C-AF0D-1E0B-314C-AA7CFD188334}"/>
                  </a:ext>
                </a:extLst>
              </p:cNvPr>
              <p:cNvSpPr txBox="1"/>
              <p:nvPr/>
            </p:nvSpPr>
            <p:spPr>
              <a:xfrm>
                <a:off x="6934127" y="5616161"/>
                <a:ext cx="808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16163C-AF0D-1E0B-314C-AA7CFD188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27" y="5616161"/>
                <a:ext cx="8080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5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21" grpId="0"/>
      <p:bldP spid="30" grpId="0" animBg="1"/>
      <p:bldP spid="32" grpId="0"/>
      <p:bldP spid="35" grpId="0"/>
      <p:bldP spid="8" grpId="0"/>
      <p:bldP spid="13" grpId="0"/>
      <p:bldP spid="15" grpId="0"/>
      <p:bldP spid="17" grpId="0"/>
      <p:bldP spid="20" grpId="0"/>
      <p:bldP spid="23" grpId="0"/>
      <p:bldP spid="25" grpId="0"/>
      <p:bldP spid="27" grpId="0"/>
      <p:bldP spid="29" grpId="0"/>
      <p:bldP spid="36" grpId="0"/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D5734-4D04-5C27-B3FA-B856F0309F1A}"/>
                  </a:ext>
                </a:extLst>
              </p:cNvPr>
              <p:cNvSpPr txBox="1"/>
              <p:nvPr/>
            </p:nvSpPr>
            <p:spPr>
              <a:xfrm>
                <a:off x="103624" y="736037"/>
                <a:ext cx="1778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3D5734-4D04-5C27-B3FA-B856F0309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4" y="736037"/>
                <a:ext cx="17783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2030E9-CB90-CE61-7510-95F89D1D3ECE}"/>
                  </a:ext>
                </a:extLst>
              </p:cNvPr>
              <p:cNvSpPr txBox="1"/>
              <p:nvPr/>
            </p:nvSpPr>
            <p:spPr>
              <a:xfrm>
                <a:off x="205796" y="2802557"/>
                <a:ext cx="9372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2030E9-CB90-CE61-7510-95F89D1D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6" y="2802557"/>
                <a:ext cx="9372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5FEE0-7178-BF14-A0A7-EC2F2FA0E572}"/>
                  </a:ext>
                </a:extLst>
              </p:cNvPr>
              <p:cNvSpPr txBox="1"/>
              <p:nvPr/>
            </p:nvSpPr>
            <p:spPr>
              <a:xfrm>
                <a:off x="224709" y="3500229"/>
                <a:ext cx="9372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5FEE0-7178-BF14-A0A7-EC2F2FA0E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9" y="3500229"/>
                <a:ext cx="9372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16FC19-B7F0-2D52-6679-AC3AD41A8E56}"/>
                  </a:ext>
                </a:extLst>
              </p:cNvPr>
              <p:cNvSpPr txBox="1"/>
              <p:nvPr/>
            </p:nvSpPr>
            <p:spPr>
              <a:xfrm>
                <a:off x="224709" y="4210949"/>
                <a:ext cx="9372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16FC19-B7F0-2D52-6679-AC3AD41A8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9" y="4210949"/>
                <a:ext cx="9372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90B67-F2CD-88EE-6EE0-B0EA358D17F0}"/>
                  </a:ext>
                </a:extLst>
              </p:cNvPr>
              <p:cNvSpPr txBox="1"/>
              <p:nvPr/>
            </p:nvSpPr>
            <p:spPr>
              <a:xfrm>
                <a:off x="178054" y="2144429"/>
                <a:ext cx="1280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E90B67-F2CD-88EE-6EE0-B0EA358D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4" y="2144429"/>
                <a:ext cx="12806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42F4EB1-DAA1-8862-F371-711E1300EC76}"/>
              </a:ext>
            </a:extLst>
          </p:cNvPr>
          <p:cNvSpPr txBox="1"/>
          <p:nvPr/>
        </p:nvSpPr>
        <p:spPr>
          <a:xfrm>
            <a:off x="224709" y="1453915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0B7B5A-AA0A-A77D-E12D-225E35CFEDAD}"/>
                  </a:ext>
                </a:extLst>
              </p:cNvPr>
              <p:cNvSpPr txBox="1"/>
              <p:nvPr/>
            </p:nvSpPr>
            <p:spPr>
              <a:xfrm>
                <a:off x="196683" y="5142475"/>
                <a:ext cx="1778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0B7B5A-AA0A-A77D-E12D-225E35CF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83" y="5142475"/>
                <a:ext cx="177833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762C3B-9F18-D9B6-C5DA-FACC9E9D77F8}"/>
                  </a:ext>
                </a:extLst>
              </p:cNvPr>
              <p:cNvSpPr txBox="1"/>
              <p:nvPr/>
            </p:nvSpPr>
            <p:spPr>
              <a:xfrm>
                <a:off x="1650169" y="5141875"/>
                <a:ext cx="4636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0,  3,  6,  9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762C3B-9F18-D9B6-C5DA-FACC9E9D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69" y="5141875"/>
                <a:ext cx="463633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AB5F1-55CF-93E7-2335-3261E75C4BC5}"/>
                  </a:ext>
                </a:extLst>
              </p:cNvPr>
              <p:cNvSpPr txBox="1"/>
              <p:nvPr/>
            </p:nvSpPr>
            <p:spPr>
              <a:xfrm>
                <a:off x="1030782" y="2802557"/>
                <a:ext cx="1434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AB5F1-55CF-93E7-2335-3261E75C4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82" y="2802557"/>
                <a:ext cx="143446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925A81-6E7B-B491-976B-F80A111AC2CC}"/>
                  </a:ext>
                </a:extLst>
              </p:cNvPr>
              <p:cNvSpPr txBox="1"/>
              <p:nvPr/>
            </p:nvSpPr>
            <p:spPr>
              <a:xfrm>
                <a:off x="2434623" y="2817433"/>
                <a:ext cx="737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925A81-6E7B-B491-976B-F80A111A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23" y="2817433"/>
                <a:ext cx="737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E9C55-AF14-A81E-E44A-B27969A1D101}"/>
                  </a:ext>
                </a:extLst>
              </p:cNvPr>
              <p:cNvSpPr txBox="1"/>
              <p:nvPr/>
            </p:nvSpPr>
            <p:spPr>
              <a:xfrm>
                <a:off x="1067221" y="3503314"/>
                <a:ext cx="22231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E9C55-AF14-A81E-E44A-B27969A1D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21" y="3503314"/>
                <a:ext cx="22231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BFEAA-E895-63A4-A0DC-C1B306BAEFBA}"/>
                  </a:ext>
                </a:extLst>
              </p:cNvPr>
              <p:cNvSpPr txBox="1"/>
              <p:nvPr/>
            </p:nvSpPr>
            <p:spPr>
              <a:xfrm>
                <a:off x="3290356" y="3522422"/>
                <a:ext cx="737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BFEAA-E895-63A4-A0DC-C1B306BA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356" y="3522422"/>
                <a:ext cx="737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DB4B98-23A0-0254-53E3-1E6C853109BF}"/>
                  </a:ext>
                </a:extLst>
              </p:cNvPr>
              <p:cNvSpPr txBox="1"/>
              <p:nvPr/>
            </p:nvSpPr>
            <p:spPr>
              <a:xfrm>
                <a:off x="1085850" y="4197207"/>
                <a:ext cx="3206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DB4B98-23A0-0254-53E3-1E6C8531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4197207"/>
                <a:ext cx="320611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73B07B-8F5E-9242-D9FB-1393CAEA722B}"/>
                  </a:ext>
                </a:extLst>
              </p:cNvPr>
              <p:cNvSpPr txBox="1"/>
              <p:nvPr/>
            </p:nvSpPr>
            <p:spPr>
              <a:xfrm>
                <a:off x="4175874" y="4217755"/>
                <a:ext cx="10115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73B07B-8F5E-9242-D9FB-1393CAEA7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874" y="4217755"/>
                <a:ext cx="101152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2D050-EA5F-33BE-92B6-EFEC9A2E53F4}"/>
                  </a:ext>
                </a:extLst>
              </p:cNvPr>
              <p:cNvSpPr txBox="1"/>
              <p:nvPr/>
            </p:nvSpPr>
            <p:spPr>
              <a:xfrm>
                <a:off x="5075251" y="4229185"/>
                <a:ext cx="674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32D050-EA5F-33BE-92B6-EFEC9A2E5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51" y="4229185"/>
                <a:ext cx="67437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21" grpId="0"/>
      <p:bldP spid="27" grpId="0"/>
      <p:bldP spid="29" grpId="0" animBg="1"/>
      <p:bldP spid="33" grpId="0" build="p" advAuto="0"/>
      <p:bldP spid="34" grpId="0"/>
      <p:bldP spid="4" grpId="0"/>
      <p:bldP spid="6" grpId="0"/>
      <p:bldP spid="8" grpId="0"/>
      <p:bldP spid="12" grpId="0"/>
      <p:bldP spid="15" grpId="0"/>
      <p:bldP spid="19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305491-CC3B-33E6-8AE6-9AABA738F50F}"/>
                  </a:ext>
                </a:extLst>
              </p:cNvPr>
              <p:cNvSpPr txBox="1"/>
              <p:nvPr/>
            </p:nvSpPr>
            <p:spPr>
              <a:xfrm>
                <a:off x="0" y="744662"/>
                <a:ext cx="1903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305491-CC3B-33E6-8AE6-9AABA738F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4662"/>
                <a:ext cx="19038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E4A48-65D4-5B5D-4F4D-F88290B7CF7B}"/>
                  </a:ext>
                </a:extLst>
              </p:cNvPr>
              <p:cNvSpPr txBox="1"/>
              <p:nvPr/>
            </p:nvSpPr>
            <p:spPr>
              <a:xfrm>
                <a:off x="1721818" y="4848960"/>
                <a:ext cx="3184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0,  4,  8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E4A48-65D4-5B5D-4F4D-F88290B7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18" y="4848960"/>
                <a:ext cx="31842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04D09-3091-B8E7-ABC3-A5F4BA3AFCA1}"/>
                  </a:ext>
                </a:extLst>
              </p:cNvPr>
              <p:cNvSpPr txBox="1"/>
              <p:nvPr/>
            </p:nvSpPr>
            <p:spPr>
              <a:xfrm>
                <a:off x="241397" y="2890904"/>
                <a:ext cx="947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04D09-3091-B8E7-ABC3-A5F4BA3A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97" y="2890904"/>
                <a:ext cx="9473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408191-AC65-F75F-EDA4-68BA77E034B2}"/>
                  </a:ext>
                </a:extLst>
              </p:cNvPr>
              <p:cNvSpPr txBox="1"/>
              <p:nvPr/>
            </p:nvSpPr>
            <p:spPr>
              <a:xfrm>
                <a:off x="250775" y="3715857"/>
                <a:ext cx="965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408191-AC65-F75F-EDA4-68BA77E0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5" y="3715857"/>
                <a:ext cx="9658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E174316-B819-193E-2BE9-7E18B92699CA}"/>
              </a:ext>
            </a:extLst>
          </p:cNvPr>
          <p:cNvSpPr txBox="1"/>
          <p:nvPr/>
        </p:nvSpPr>
        <p:spPr>
          <a:xfrm>
            <a:off x="192810" y="1485820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7D9EC-BD56-44D1-E3B3-522C3C78C83C}"/>
                  </a:ext>
                </a:extLst>
              </p:cNvPr>
              <p:cNvSpPr txBox="1"/>
              <p:nvPr/>
            </p:nvSpPr>
            <p:spPr>
              <a:xfrm>
                <a:off x="199320" y="2112538"/>
                <a:ext cx="1280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7D9EC-BD56-44D1-E3B3-522C3C78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0" y="2112538"/>
                <a:ext cx="12806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FAFAB-F9EB-9EBB-EF8F-F7CAEAD89C4B}"/>
                  </a:ext>
                </a:extLst>
              </p:cNvPr>
              <p:cNvSpPr txBox="1"/>
              <p:nvPr/>
            </p:nvSpPr>
            <p:spPr>
              <a:xfrm>
                <a:off x="116644" y="4848961"/>
                <a:ext cx="1903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FAFAB-F9EB-9EBB-EF8F-F7CAEAD89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4" y="4848961"/>
                <a:ext cx="19038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71BE64-CB21-2DD2-695F-9F174C1B80B6}"/>
                  </a:ext>
                </a:extLst>
              </p:cNvPr>
              <p:cNvSpPr txBox="1"/>
              <p:nvPr/>
            </p:nvSpPr>
            <p:spPr>
              <a:xfrm>
                <a:off x="994855" y="2905780"/>
                <a:ext cx="14373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71BE64-CB21-2DD2-695F-9F174C1B8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55" y="2905780"/>
                <a:ext cx="143732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137209-F233-F7E4-956E-1E377869411C}"/>
                  </a:ext>
                </a:extLst>
              </p:cNvPr>
              <p:cNvSpPr txBox="1"/>
              <p:nvPr/>
            </p:nvSpPr>
            <p:spPr>
              <a:xfrm>
                <a:off x="2339774" y="2925628"/>
                <a:ext cx="7429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137209-F233-F7E4-956E-1E377869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74" y="2925628"/>
                <a:ext cx="7429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08767D-9417-5ABD-CA05-EB330C5BD626}"/>
                  </a:ext>
                </a:extLst>
              </p:cNvPr>
              <p:cNvSpPr txBox="1"/>
              <p:nvPr/>
            </p:nvSpPr>
            <p:spPr>
              <a:xfrm>
                <a:off x="1021743" y="3706058"/>
                <a:ext cx="23183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08767D-9417-5ABD-CA05-EB330C5BD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43" y="3706058"/>
                <a:ext cx="231837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7241E1-DC16-25CD-6159-99C95CA88C56}"/>
                  </a:ext>
                </a:extLst>
              </p:cNvPr>
              <p:cNvSpPr txBox="1"/>
              <p:nvPr/>
            </p:nvSpPr>
            <p:spPr>
              <a:xfrm>
                <a:off x="3271541" y="3719999"/>
                <a:ext cx="965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7241E1-DC16-25CD-6159-99C95CA8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41" y="3719999"/>
                <a:ext cx="9658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2365A3-A80E-9C62-3B8C-CCBB4FA838A1}"/>
                  </a:ext>
                </a:extLst>
              </p:cNvPr>
              <p:cNvSpPr txBox="1"/>
              <p:nvPr/>
            </p:nvSpPr>
            <p:spPr>
              <a:xfrm>
                <a:off x="4168796" y="3706058"/>
                <a:ext cx="737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2365A3-A80E-9C62-3B8C-CCBB4FA8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96" y="3706058"/>
                <a:ext cx="737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93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10" grpId="0" animBg="1"/>
      <p:bldP spid="11" grpId="0"/>
      <p:bldP spid="17" grpId="0"/>
      <p:bldP spid="12" grpId="0"/>
      <p:bldP spid="14" grpId="0"/>
      <p:bldP spid="16" grpId="0"/>
      <p:bldP spid="19" grpId="0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</p:spPr>
            <p:txBody>
              <a:bodyPr/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2205856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9A040C-7767-D26C-1340-B1B137358A34}"/>
                  </a:ext>
                </a:extLst>
              </p:cNvPr>
              <p:cNvSpPr txBox="1"/>
              <p:nvPr/>
            </p:nvSpPr>
            <p:spPr>
              <a:xfrm>
                <a:off x="0" y="711200"/>
                <a:ext cx="1903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9A040C-7767-D26C-1340-B1B137358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0"/>
                <a:ext cx="19038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75762-604E-47A4-29D2-0DAE4544A348}"/>
                  </a:ext>
                </a:extLst>
              </p:cNvPr>
              <p:cNvSpPr txBox="1"/>
              <p:nvPr/>
            </p:nvSpPr>
            <p:spPr>
              <a:xfrm>
                <a:off x="1828797" y="3896094"/>
                <a:ext cx="229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0,  6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75762-604E-47A4-29D2-0DAE4544A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7" y="3896094"/>
                <a:ext cx="22974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7E7C10-AF09-8679-0C43-0C6F66602820}"/>
                  </a:ext>
                </a:extLst>
              </p:cNvPr>
              <p:cNvSpPr txBox="1"/>
              <p:nvPr/>
            </p:nvSpPr>
            <p:spPr>
              <a:xfrm>
                <a:off x="235419" y="3035968"/>
                <a:ext cx="9533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7E7C10-AF09-8679-0C43-0C6F66602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19" y="3035968"/>
                <a:ext cx="9533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2742A1-1B17-33D7-7DB5-8095E9EEA944}"/>
              </a:ext>
            </a:extLst>
          </p:cNvPr>
          <p:cNvSpPr txBox="1"/>
          <p:nvPr/>
        </p:nvSpPr>
        <p:spPr>
          <a:xfrm>
            <a:off x="260146" y="1495834"/>
            <a:ext cx="165786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Process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B6A52F-A37A-75D7-9AAE-38D3E9D1D26A}"/>
                  </a:ext>
                </a:extLst>
              </p:cNvPr>
              <p:cNvSpPr txBox="1"/>
              <p:nvPr/>
            </p:nvSpPr>
            <p:spPr>
              <a:xfrm>
                <a:off x="191428" y="2152339"/>
                <a:ext cx="1280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B6A52F-A37A-75D7-9AAE-38D3E9D1D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28" y="2152339"/>
                <a:ext cx="12806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6C1B23-757A-3B88-C70F-E9A67E1187F5}"/>
                  </a:ext>
                </a:extLst>
              </p:cNvPr>
              <p:cNvSpPr txBox="1"/>
              <p:nvPr/>
            </p:nvSpPr>
            <p:spPr>
              <a:xfrm>
                <a:off x="132549" y="3898500"/>
                <a:ext cx="1903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6C1B23-757A-3B88-C70F-E9A67E118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49" y="3898500"/>
                <a:ext cx="19038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7ED330-1D90-7154-E871-1F10222A4B80}"/>
                  </a:ext>
                </a:extLst>
              </p:cNvPr>
              <p:cNvSpPr txBox="1"/>
              <p:nvPr/>
            </p:nvSpPr>
            <p:spPr>
              <a:xfrm>
                <a:off x="1084490" y="3041177"/>
                <a:ext cx="1342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7ED330-1D90-7154-E871-1F10222A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90" y="3041177"/>
                <a:ext cx="13422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B93D1-1E0F-B315-45E5-04E06E759F50}"/>
                  </a:ext>
                </a:extLst>
              </p:cNvPr>
              <p:cNvSpPr txBox="1"/>
              <p:nvPr/>
            </p:nvSpPr>
            <p:spPr>
              <a:xfrm>
                <a:off x="2369617" y="3051856"/>
                <a:ext cx="877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B93D1-1E0F-B315-45E5-04E06E759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17" y="3051856"/>
                <a:ext cx="8774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4BA337-949D-9224-AFC9-06B1CA5613A4}"/>
                  </a:ext>
                </a:extLst>
              </p:cNvPr>
              <p:cNvSpPr txBox="1"/>
              <p:nvPr/>
            </p:nvSpPr>
            <p:spPr>
              <a:xfrm>
                <a:off x="3275838" y="3035968"/>
                <a:ext cx="6871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4BA337-949D-9224-AFC9-06B1CA561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38" y="3035968"/>
                <a:ext cx="6871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0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 animBg="1"/>
      <p:bldP spid="9" grpId="0"/>
      <p:bldP spid="10" grpId="0" build="p" advAuto="0"/>
      <p:bldP spid="11" grpId="0"/>
      <p:bldP spid="13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EA6A97-AF5C-4792-467A-D728FDD94250}"/>
              </a:ext>
            </a:extLst>
          </p:cNvPr>
          <p:cNvSpPr/>
          <p:nvPr/>
        </p:nvSpPr>
        <p:spPr>
          <a:xfrm>
            <a:off x="144087" y="810430"/>
            <a:ext cx="159140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34CA0-5422-F598-057A-7BA21B883A54}"/>
                  </a:ext>
                </a:extLst>
              </p:cNvPr>
              <p:cNvSpPr txBox="1"/>
              <p:nvPr/>
            </p:nvSpPr>
            <p:spPr>
              <a:xfrm>
                <a:off x="1735493" y="831460"/>
                <a:ext cx="10386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 Show that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},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</m:sSub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a subgroup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  <m:sup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</m:sSub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34CA0-5422-F598-057A-7BA21B883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93" y="831460"/>
                <a:ext cx="10386527" cy="523220"/>
              </a:xfrm>
              <a:prstGeom prst="rect">
                <a:avLst/>
              </a:prstGeom>
              <a:blipFill>
                <a:blip r:embed="rId3"/>
                <a:stretch>
                  <a:fillRect l="-4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A6939C-A050-6FFE-BEF0-AB44EC7C0037}"/>
              </a:ext>
            </a:extLst>
          </p:cNvPr>
          <p:cNvSpPr/>
          <p:nvPr/>
        </p:nvSpPr>
        <p:spPr>
          <a:xfrm>
            <a:off x="149290" y="1442415"/>
            <a:ext cx="1586203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9AAFCF-3BE8-E2C2-F40D-0994569498C8}"/>
                  </a:ext>
                </a:extLst>
              </p:cNvPr>
              <p:cNvSpPr txBox="1"/>
              <p:nvPr/>
            </p:nvSpPr>
            <p:spPr>
              <a:xfrm>
                <a:off x="1824394" y="1440323"/>
                <a:ext cx="78377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W.K.T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…  ,  16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9AAFCF-3BE8-E2C2-F40D-09945694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94" y="1440323"/>
                <a:ext cx="7837713" cy="523220"/>
              </a:xfrm>
              <a:prstGeom prst="rect">
                <a:avLst/>
              </a:prstGeom>
              <a:blipFill>
                <a:blip r:embed="rId4"/>
                <a:stretch>
                  <a:fillRect l="-155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3C00A7-1A74-EF9C-C843-09E4C1C1A365}"/>
                  </a:ext>
                </a:extLst>
              </p:cNvPr>
              <p:cNvSpPr txBox="1"/>
              <p:nvPr/>
            </p:nvSpPr>
            <p:spPr>
              <a:xfrm>
                <a:off x="1753312" y="2157156"/>
                <a:ext cx="5301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Clearly, here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}⊂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3C00A7-1A74-EF9C-C843-09E4C1C1A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12" y="2157156"/>
                <a:ext cx="5301410" cy="523220"/>
              </a:xfrm>
              <a:prstGeom prst="rect">
                <a:avLst/>
              </a:prstGeom>
              <a:blipFill>
                <a:blip r:embed="rId5"/>
                <a:stretch>
                  <a:fillRect l="-241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2DF8AF-A274-9F40-5868-8EEA178D3A75}"/>
                  </a:ext>
                </a:extLst>
              </p:cNvPr>
              <p:cNvSpPr txBox="1"/>
              <p:nvPr/>
            </p:nvSpPr>
            <p:spPr>
              <a:xfrm>
                <a:off x="1781028" y="2869894"/>
                <a:ext cx="25889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Claim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2DF8AF-A274-9F40-5868-8EEA178D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28" y="2869894"/>
                <a:ext cx="2588954" cy="523220"/>
              </a:xfrm>
              <a:prstGeom prst="rect">
                <a:avLst/>
              </a:prstGeom>
              <a:blipFill>
                <a:blip r:embed="rId6"/>
                <a:stretch>
                  <a:fillRect l="-470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A93530-B3E6-A996-F651-D4F02AE9AC6C}"/>
              </a:ext>
            </a:extLst>
          </p:cNvPr>
          <p:cNvCxnSpPr>
            <a:cxnSpLocks/>
          </p:cNvCxnSpPr>
          <p:nvPr/>
        </p:nvCxnSpPr>
        <p:spPr>
          <a:xfrm>
            <a:off x="5466262" y="3608165"/>
            <a:ext cx="32288" cy="3024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A21757-5D7C-7065-12A6-2264F5205570}"/>
              </a:ext>
            </a:extLst>
          </p:cNvPr>
          <p:cNvCxnSpPr>
            <a:cxnSpLocks/>
          </p:cNvCxnSpPr>
          <p:nvPr/>
        </p:nvCxnSpPr>
        <p:spPr>
          <a:xfrm>
            <a:off x="4742121" y="4087933"/>
            <a:ext cx="37851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043ED3-6929-EE00-7F89-343819A30A40}"/>
              </a:ext>
            </a:extLst>
          </p:cNvPr>
          <p:cNvSpPr txBox="1"/>
          <p:nvPr/>
        </p:nvSpPr>
        <p:spPr>
          <a:xfrm>
            <a:off x="5545506" y="3531670"/>
            <a:ext cx="324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1       4       13       16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990898-07E2-A8A5-9C95-B72EBF84EC02}"/>
              </a:ext>
            </a:extLst>
          </p:cNvPr>
          <p:cNvSpPr txBox="1"/>
          <p:nvPr/>
        </p:nvSpPr>
        <p:spPr>
          <a:xfrm>
            <a:off x="4916980" y="4014601"/>
            <a:ext cx="598674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1           4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16            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022105-54F7-F1B0-6C1A-3F0C555B4EB1}"/>
                  </a:ext>
                </a:extLst>
              </p:cNvPr>
              <p:cNvSpPr txBox="1"/>
              <p:nvPr/>
            </p:nvSpPr>
            <p:spPr>
              <a:xfrm>
                <a:off x="4709456" y="3491381"/>
                <a:ext cx="627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022105-54F7-F1B0-6C1A-3F0C555B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456" y="3491381"/>
                <a:ext cx="627484" cy="523220"/>
              </a:xfrm>
              <a:prstGeom prst="rect">
                <a:avLst/>
              </a:prstGeom>
              <a:blipFill>
                <a:blip r:embed="rId7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B393085-8799-374A-FB92-FE6DBC2ED783}"/>
              </a:ext>
            </a:extLst>
          </p:cNvPr>
          <p:cNvSpPr txBox="1"/>
          <p:nvPr/>
        </p:nvSpPr>
        <p:spPr>
          <a:xfrm>
            <a:off x="5545506" y="4179208"/>
            <a:ext cx="334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1       4       13       16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669B07-3564-34FE-48C5-084872E621F7}"/>
              </a:ext>
            </a:extLst>
          </p:cNvPr>
          <p:cNvSpPr txBox="1"/>
          <p:nvPr/>
        </p:nvSpPr>
        <p:spPr>
          <a:xfrm>
            <a:off x="5545505" y="4811795"/>
            <a:ext cx="384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4       16      1        13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AB9A8D-A174-AD05-A04D-66790C9027E1}"/>
              </a:ext>
            </a:extLst>
          </p:cNvPr>
          <p:cNvSpPr txBox="1"/>
          <p:nvPr/>
        </p:nvSpPr>
        <p:spPr>
          <a:xfrm>
            <a:off x="5519816" y="5456587"/>
            <a:ext cx="341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13      1      16        4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85B33-CF5C-AA0B-6EFC-541DE61D8587}"/>
              </a:ext>
            </a:extLst>
          </p:cNvPr>
          <p:cNvSpPr txBox="1"/>
          <p:nvPr/>
        </p:nvSpPr>
        <p:spPr>
          <a:xfrm>
            <a:off x="5541184" y="6069496"/>
            <a:ext cx="331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16     13      4         1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60E0-5AD8-0F44-A430-586C5926EC30}"/>
              </a:ext>
            </a:extLst>
          </p:cNvPr>
          <p:cNvSpPr txBox="1">
            <a:spLocks/>
          </p:cNvSpPr>
          <p:nvPr/>
        </p:nvSpPr>
        <p:spPr>
          <a:xfrm>
            <a:off x="219395" y="3528362"/>
            <a:ext cx="3512624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</a:t>
            </a:r>
            <a:r>
              <a:rPr lang="en-US" u="sng" dirty="0"/>
              <a:t>Composition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D3AFD-54FA-158F-FC86-1033E5E6E5B4}"/>
                  </a:ext>
                </a:extLst>
              </p:cNvPr>
              <p:cNvSpPr txBox="1"/>
              <p:nvPr/>
            </p:nvSpPr>
            <p:spPr>
              <a:xfrm>
                <a:off x="7456128" y="2177674"/>
                <a:ext cx="4155560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H (Say)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D3AFD-54FA-158F-FC86-1033E5E6E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28" y="2177674"/>
                <a:ext cx="4155560" cy="523220"/>
              </a:xfrm>
              <a:prstGeom prst="rect">
                <a:avLst/>
              </a:prstGeom>
              <a:blipFill>
                <a:blip r:embed="rId8"/>
                <a:stretch>
                  <a:fillRect t="-11628" r="-73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0" grpId="0"/>
      <p:bldP spid="29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3" grpId="0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CCAE81-CD8B-A321-BB96-93A5EC527BF7}"/>
              </a:ext>
            </a:extLst>
          </p:cNvPr>
          <p:cNvSpPr/>
          <p:nvPr/>
        </p:nvSpPr>
        <p:spPr>
          <a:xfrm>
            <a:off x="189046" y="898533"/>
            <a:ext cx="3383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EF914-5369-8977-D8CE-C1571FDD7081}"/>
              </a:ext>
            </a:extLst>
          </p:cNvPr>
          <p:cNvSpPr/>
          <p:nvPr/>
        </p:nvSpPr>
        <p:spPr>
          <a:xfrm>
            <a:off x="121717" y="2316238"/>
            <a:ext cx="3939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FE50D-5E04-8EC2-C6A0-4D7D37A9F101}"/>
                  </a:ext>
                </a:extLst>
              </p:cNvPr>
              <p:cNvSpPr txBox="1"/>
              <p:nvPr/>
            </p:nvSpPr>
            <p:spPr>
              <a:xfrm>
                <a:off x="686815" y="1506817"/>
                <a:ext cx="5409185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FE50D-5E04-8EC2-C6A0-4D7D37A9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5" y="1506817"/>
                <a:ext cx="5409185" cy="634597"/>
              </a:xfrm>
              <a:prstGeom prst="rect">
                <a:avLst/>
              </a:prstGeom>
              <a:blipFill>
                <a:blip r:embed="rId3"/>
                <a:stretch>
                  <a:fillRect l="-2368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0DD-238F-7F5B-B780-E3CDDD996C9D}"/>
                  </a:ext>
                </a:extLst>
              </p:cNvPr>
              <p:cNvSpPr txBox="1"/>
              <p:nvPr/>
            </p:nvSpPr>
            <p:spPr>
              <a:xfrm>
                <a:off x="726618" y="3027572"/>
                <a:ext cx="33853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6C0DD-238F-7F5B-B780-E3CDDD99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" y="3027572"/>
                <a:ext cx="3385311" cy="523220"/>
              </a:xfrm>
              <a:prstGeom prst="rect">
                <a:avLst/>
              </a:prstGeom>
              <a:blipFill>
                <a:blip r:embed="rId4"/>
                <a:stretch>
                  <a:fillRect l="-3597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7FDBA-A757-376C-9976-7D4B70E7F325}"/>
                  </a:ext>
                </a:extLst>
              </p:cNvPr>
              <p:cNvSpPr txBox="1"/>
              <p:nvPr/>
            </p:nvSpPr>
            <p:spPr>
              <a:xfrm>
                <a:off x="264455" y="3576650"/>
                <a:ext cx="6221397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</m:sub>
                          </m:s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𝟏𝟕</m:t>
                              </m:r>
                            </m:sub>
                          </m:s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57FDBA-A757-376C-9976-7D4B70E7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55" y="3576650"/>
                <a:ext cx="6221397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FFBFC3-B9E0-624D-3593-4F0D4CEE555D}"/>
                  </a:ext>
                </a:extLst>
              </p:cNvPr>
              <p:cNvSpPr txBox="1"/>
              <p:nvPr/>
            </p:nvSpPr>
            <p:spPr>
              <a:xfrm>
                <a:off x="686688" y="5177640"/>
                <a:ext cx="86953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Clearly 1 is the identity element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e>
                        </m:d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</m:sSub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FFBFC3-B9E0-624D-3593-4F0D4CEE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88" y="5177640"/>
                <a:ext cx="8695360" cy="523220"/>
              </a:xfrm>
              <a:prstGeom prst="rect">
                <a:avLst/>
              </a:prstGeom>
              <a:blipFill>
                <a:blip r:embed="rId6"/>
                <a:stretch>
                  <a:fillRect l="-147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E89B205-FCCA-12FE-7BCD-000BAB9417E8}"/>
              </a:ext>
            </a:extLst>
          </p:cNvPr>
          <p:cNvSpPr/>
          <p:nvPr/>
        </p:nvSpPr>
        <p:spPr>
          <a:xfrm>
            <a:off x="264455" y="4495834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A38523-04B5-8776-F045-06C48B848AA6}"/>
              </a:ext>
            </a:extLst>
          </p:cNvPr>
          <p:cNvGrpSpPr/>
          <p:nvPr/>
        </p:nvGrpSpPr>
        <p:grpSpPr>
          <a:xfrm>
            <a:off x="7728074" y="928706"/>
            <a:ext cx="4626959" cy="3155386"/>
            <a:chOff x="7728074" y="928706"/>
            <a:chExt cx="4679092" cy="315538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BB1404-5FF0-FA47-620C-A1BEF4FC04A8}"/>
                </a:ext>
              </a:extLst>
            </p:cNvPr>
            <p:cNvGrpSpPr/>
            <p:nvPr/>
          </p:nvGrpSpPr>
          <p:grpSpPr>
            <a:xfrm>
              <a:off x="7728074" y="928706"/>
              <a:ext cx="4199471" cy="3155386"/>
              <a:chOff x="7728074" y="928706"/>
              <a:chExt cx="4199471" cy="315538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863AB8-B2A3-654F-C41F-DCDEF491A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2848" y="1060092"/>
                <a:ext cx="32288" cy="3024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6AA036-00AC-7519-A781-61FCB502A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8707" y="1539860"/>
                <a:ext cx="378519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8CB5FB-566E-DD11-EE3C-976774C5C079}"/>
                  </a:ext>
                </a:extLst>
              </p:cNvPr>
              <p:cNvSpPr txBox="1"/>
              <p:nvPr/>
            </p:nvSpPr>
            <p:spPr>
              <a:xfrm>
                <a:off x="8542092" y="983597"/>
                <a:ext cx="32472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1       4       13       16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4862D-1DE3-8F58-4F76-9BF21B5D92A5}"/>
                  </a:ext>
                </a:extLst>
              </p:cNvPr>
              <p:cNvSpPr txBox="1"/>
              <p:nvPr/>
            </p:nvSpPr>
            <p:spPr>
              <a:xfrm>
                <a:off x="7913566" y="1466528"/>
                <a:ext cx="598674" cy="260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1           4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16            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17B980-9CD0-5BF6-16EF-DEA7F88B3CDD}"/>
                  </a:ext>
                </a:extLst>
              </p:cNvPr>
              <p:cNvSpPr txBox="1"/>
              <p:nvPr/>
            </p:nvSpPr>
            <p:spPr>
              <a:xfrm>
                <a:off x="8542092" y="1631135"/>
                <a:ext cx="3342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1       4       13       16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ED73BD-701C-45F8-E07C-CABF7F51C404}"/>
                  </a:ext>
                </a:extLst>
              </p:cNvPr>
              <p:cNvSpPr txBox="1"/>
              <p:nvPr/>
            </p:nvSpPr>
            <p:spPr>
              <a:xfrm>
                <a:off x="8516402" y="2908514"/>
                <a:ext cx="3411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13      1      16        4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856C5A-50C5-29C7-638D-26543596722F}"/>
                  </a:ext>
                </a:extLst>
              </p:cNvPr>
              <p:cNvSpPr txBox="1"/>
              <p:nvPr/>
            </p:nvSpPr>
            <p:spPr>
              <a:xfrm>
                <a:off x="8537770" y="3521423"/>
                <a:ext cx="33149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16     13      4         1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B5591B8-860C-3C80-84F8-45C7063C11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8074" y="928706"/>
                    <a:ext cx="62748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B5591B8-860C-3C80-84F8-45C7063C11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8074" y="928706"/>
                    <a:ext cx="627484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E421CF-6CA8-D018-A0DD-209BA2F3646E}"/>
                </a:ext>
              </a:extLst>
            </p:cNvPr>
            <p:cNvSpPr txBox="1"/>
            <p:nvPr/>
          </p:nvSpPr>
          <p:spPr>
            <a:xfrm>
              <a:off x="8564123" y="2249120"/>
              <a:ext cx="3843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4       16      1        13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9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advAuto="0"/>
      <p:bldP spid="7" grpId="0" build="p" advAuto="0"/>
      <p:bldP spid="8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09CAE9-3F09-AA86-FB5A-6E1E51129585}"/>
                  </a:ext>
                </a:extLst>
              </p:cNvPr>
              <p:cNvSpPr txBox="1"/>
              <p:nvPr/>
            </p:nvSpPr>
            <p:spPr>
              <a:xfrm>
                <a:off x="259819" y="2986056"/>
                <a:ext cx="7730813" cy="131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Thus, from the above conditions,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e>
                        </m:d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subgroup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  <m:sup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09CAE9-3F09-AA86-FB5A-6E1E5112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9" y="2986056"/>
                <a:ext cx="7730813" cy="1313180"/>
              </a:xfrm>
              <a:prstGeom prst="rect">
                <a:avLst/>
              </a:prstGeom>
              <a:blipFill>
                <a:blip r:embed="rId3"/>
                <a:stretch>
                  <a:fillRect l="-1656" r="-1183" b="-1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B83C4-0112-A340-7D50-5387A525DA23}"/>
                  </a:ext>
                </a:extLst>
              </p:cNvPr>
              <p:cNvSpPr txBox="1"/>
              <p:nvPr/>
            </p:nvSpPr>
            <p:spPr>
              <a:xfrm>
                <a:off x="639204" y="1646588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B83C4-0112-A340-7D50-5387A525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4" y="1646588"/>
                <a:ext cx="15565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9D335-85D4-7A2E-7C95-28A84D50092C}"/>
                  </a:ext>
                </a:extLst>
              </p:cNvPr>
              <p:cNvSpPr txBox="1"/>
              <p:nvPr/>
            </p:nvSpPr>
            <p:spPr>
              <a:xfrm>
                <a:off x="639204" y="2192361"/>
                <a:ext cx="1987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13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59D335-85D4-7A2E-7C95-28A84D500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04" y="2192361"/>
                <a:ext cx="19870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173E55-4853-BB2B-40FB-3BC04A56DC86}"/>
                  </a:ext>
                </a:extLst>
              </p:cNvPr>
              <p:cNvSpPr txBox="1"/>
              <p:nvPr/>
            </p:nvSpPr>
            <p:spPr>
              <a:xfrm>
                <a:off x="2947566" y="2186598"/>
                <a:ext cx="1987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173E55-4853-BB2B-40FB-3BC04A56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66" y="2186598"/>
                <a:ext cx="198704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9A0CF-B204-719A-1220-9569C76C710A}"/>
                  </a:ext>
                </a:extLst>
              </p:cNvPr>
              <p:cNvSpPr txBox="1"/>
              <p:nvPr/>
            </p:nvSpPr>
            <p:spPr>
              <a:xfrm>
                <a:off x="2968832" y="1670233"/>
                <a:ext cx="19870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16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9A0CF-B204-719A-1220-9569C76C7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32" y="1670233"/>
                <a:ext cx="198704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7906568-E05A-D0BA-9BEC-EAFBD1896676}"/>
              </a:ext>
            </a:extLst>
          </p:cNvPr>
          <p:cNvSpPr/>
          <p:nvPr/>
        </p:nvSpPr>
        <p:spPr>
          <a:xfrm>
            <a:off x="128948" y="870775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FBA74-31BA-86A7-E971-E436CBE80A03}"/>
              </a:ext>
            </a:extLst>
          </p:cNvPr>
          <p:cNvGrpSpPr/>
          <p:nvPr/>
        </p:nvGrpSpPr>
        <p:grpSpPr>
          <a:xfrm>
            <a:off x="7728074" y="928706"/>
            <a:ext cx="4626959" cy="3155386"/>
            <a:chOff x="7728074" y="928706"/>
            <a:chExt cx="4679092" cy="315538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8EE3D0-EA67-B373-BBDE-E4010C82E6F7}"/>
                </a:ext>
              </a:extLst>
            </p:cNvPr>
            <p:cNvGrpSpPr/>
            <p:nvPr/>
          </p:nvGrpSpPr>
          <p:grpSpPr>
            <a:xfrm>
              <a:off x="7728074" y="928706"/>
              <a:ext cx="4199471" cy="3155386"/>
              <a:chOff x="7728074" y="928706"/>
              <a:chExt cx="4199471" cy="315538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AD5537C-D528-55AD-7C52-572F97F24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2848" y="1060092"/>
                <a:ext cx="32288" cy="3024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F243A-A522-6C26-948A-35A02C336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8707" y="1539860"/>
                <a:ext cx="378519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86E1F1-1364-E173-94DC-029DED4B1D12}"/>
                  </a:ext>
                </a:extLst>
              </p:cNvPr>
              <p:cNvSpPr txBox="1"/>
              <p:nvPr/>
            </p:nvSpPr>
            <p:spPr>
              <a:xfrm>
                <a:off x="8542092" y="983597"/>
                <a:ext cx="32472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1       4       13       16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9B7CB7-580A-C580-9D85-7516DA649E2D}"/>
                  </a:ext>
                </a:extLst>
              </p:cNvPr>
              <p:cNvSpPr txBox="1"/>
              <p:nvPr/>
            </p:nvSpPr>
            <p:spPr>
              <a:xfrm>
                <a:off x="7913566" y="1466528"/>
                <a:ext cx="598674" cy="260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1           4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16            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80AAEC-1AD3-D096-C45C-FA8D00E14036}"/>
                  </a:ext>
                </a:extLst>
              </p:cNvPr>
              <p:cNvSpPr txBox="1"/>
              <p:nvPr/>
            </p:nvSpPr>
            <p:spPr>
              <a:xfrm>
                <a:off x="8542092" y="1631135"/>
                <a:ext cx="3342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1       4       13       16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674FCD-3E11-DC05-1A99-41E25FC2B60D}"/>
                  </a:ext>
                </a:extLst>
              </p:cNvPr>
              <p:cNvSpPr txBox="1"/>
              <p:nvPr/>
            </p:nvSpPr>
            <p:spPr>
              <a:xfrm>
                <a:off x="8516402" y="2908514"/>
                <a:ext cx="3411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13      1      16        4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CC483D-530A-9356-6059-8C347A6F8B35}"/>
                  </a:ext>
                </a:extLst>
              </p:cNvPr>
              <p:cNvSpPr txBox="1"/>
              <p:nvPr/>
            </p:nvSpPr>
            <p:spPr>
              <a:xfrm>
                <a:off x="8537770" y="3521423"/>
                <a:ext cx="33149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16     13      4         1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802A403-0321-6940-9B41-5D06DCF59310}"/>
                      </a:ext>
                    </a:extLst>
                  </p:cNvPr>
                  <p:cNvSpPr txBox="1"/>
                  <p:nvPr/>
                </p:nvSpPr>
                <p:spPr>
                  <a:xfrm>
                    <a:off x="7728074" y="928706"/>
                    <a:ext cx="62748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802A403-0321-6940-9B41-5D06DCF59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8074" y="928706"/>
                    <a:ext cx="627484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79C0F4-ABF6-C7A1-AE10-AAA00D0B5B4E}"/>
                </a:ext>
              </a:extLst>
            </p:cNvPr>
            <p:cNvSpPr txBox="1"/>
            <p:nvPr/>
          </p:nvSpPr>
          <p:spPr>
            <a:xfrm>
              <a:off x="8564123" y="2249120"/>
              <a:ext cx="3843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4       16      1        13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6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  <p:bldP spid="13" grpId="0"/>
      <p:bldP spid="14" grpId="0"/>
      <p:bldP spid="15" grpId="0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4360863"/>
            <a:ext cx="8796244" cy="1500187"/>
          </a:xfrm>
        </p:spPr>
        <p:txBody>
          <a:bodyPr/>
          <a:lstStyle/>
          <a:p>
            <a:pPr lvl="1"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 Abelian Group </a:t>
            </a:r>
          </a:p>
        </p:txBody>
      </p:sp>
    </p:spTree>
    <p:extLst>
      <p:ext uri="{BB962C8B-B14F-4D97-AF65-F5344CB8AC3E}">
        <p14:creationId xmlns:p14="http://schemas.microsoft.com/office/powerpoint/2010/main" val="320634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Important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995" y="871145"/>
                <a:ext cx="5228805" cy="31140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;4|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−2 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Roboto Condensed" panose="02000000000000000000" pitchFamily="2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;4|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5" y="871145"/>
                <a:ext cx="5228805" cy="3114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63EC71-9DDE-1F08-25D7-AF4361DCB584}"/>
                  </a:ext>
                </a:extLst>
              </p:cNvPr>
              <p:cNvSpPr txBox="1"/>
              <p:nvPr/>
            </p:nvSpPr>
            <p:spPr>
              <a:xfrm>
                <a:off x="4864100" y="1018619"/>
                <a:ext cx="48228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63EC71-9DDE-1F08-25D7-AF4361DC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00" y="1018619"/>
                <a:ext cx="4822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667CE-F566-965E-0F07-63DE3BE10480}"/>
                  </a:ext>
                </a:extLst>
              </p:cNvPr>
              <p:cNvSpPr txBox="1"/>
              <p:nvPr/>
            </p:nvSpPr>
            <p:spPr>
              <a:xfrm>
                <a:off x="4884737" y="3137513"/>
                <a:ext cx="48228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+3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667CE-F566-965E-0F07-63DE3BE10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37" y="3137513"/>
                <a:ext cx="48228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F93E69-C5D9-68C4-F543-1EC1D60ED240}"/>
                  </a:ext>
                </a:extLst>
              </p:cNvPr>
              <p:cNvSpPr txBox="1"/>
              <p:nvPr/>
            </p:nvSpPr>
            <p:spPr>
              <a:xfrm>
                <a:off x="4889500" y="2120026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…−6,  −2,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F93E69-C5D9-68C4-F543-1EC1D60E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500" y="2120026"/>
                <a:ext cx="55340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8F814-654F-5B63-2A64-3D0A3DF6941B}"/>
                  </a:ext>
                </a:extLst>
              </p:cNvPr>
              <p:cNvSpPr txBox="1"/>
              <p:nvPr/>
            </p:nvSpPr>
            <p:spPr>
              <a:xfrm>
                <a:off x="4897437" y="4134690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…−5,  −1,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7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8F814-654F-5B63-2A64-3D0A3DF6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37" y="4134690"/>
                <a:ext cx="55340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5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Abelian Group (Commutative Group)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Let G be a </a:t>
                </a:r>
                <a:r>
                  <a:rPr lang="en-US" dirty="0">
                    <a:solidFill>
                      <a:srgbClr val="002060"/>
                    </a:solidFill>
                  </a:rPr>
                  <a:t>non-empty </a:t>
                </a:r>
                <a:r>
                  <a:rPr lang="en-IN" dirty="0">
                    <a:solidFill>
                      <a:srgbClr val="002060"/>
                    </a:solidFill>
                  </a:rPr>
                  <a:t>set together with a binary operation </a:t>
                </a:r>
                <a:r>
                  <a:rPr lang="en-US" dirty="0">
                    <a:solidFill>
                      <a:srgbClr val="002060"/>
                    </a:solidFill>
                  </a:rPr>
                  <a:t>‘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’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, </a:t>
                </a:r>
              </a:p>
              <a:p>
                <a:pPr marL="263525" indent="0">
                  <a:lnSpc>
                    <a:spcPct val="150000"/>
                  </a:lnSpc>
                  <a:buNone/>
                </a:pP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known as a </a:t>
                </a:r>
                <a:r>
                  <a:rPr lang="en-IN" b="1" dirty="0">
                    <a:solidFill>
                      <a:srgbClr val="002060"/>
                    </a:solidFill>
                  </a:rPr>
                  <a:t>group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if the following conditions are satisfied.</a:t>
                </a:r>
                <a:endParaRPr lang="en-IN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Closure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Associative Property</a:t>
                </a: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Existence of identity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solidFill>
                    <a:srgbClr val="FF0000"/>
                  </a:solidFill>
                  <a:latin typeface="Roboto Condensed" panose="02000000000000000000" pitchFamily="2" charset="0"/>
                  <a:ea typeface="Cambria Math" panose="02040503050406030204" pitchFamily="18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Existence of inverse for each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en-IN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pPr marL="14414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Commutative Property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8" y="767192"/>
                <a:ext cx="12157072" cy="5590565"/>
              </a:xfrm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67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25011" y="863378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BD9A87E-786B-4772-B23E-0FC04FF67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314" y="3578845"/>
                <a:ext cx="3195947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i="0" dirty="0">
                    <a:latin typeface="+mj-lt"/>
                  </a:rPr>
                  <a:t>f</a:t>
                </a:r>
                <a:r>
                  <a:rPr lang="en-IN" b="0" i="0" dirty="0">
                    <a:latin typeface="+mj-lt"/>
                  </a:rPr>
                  <a:t>or any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BD9A87E-786B-4772-B23E-0FC04FF67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14" y="3578845"/>
                <a:ext cx="3195947" cy="551363"/>
              </a:xfrm>
              <a:prstGeom prst="rect">
                <a:avLst/>
              </a:prstGeom>
              <a:blipFill>
                <a:blip r:embed="rId3"/>
                <a:stretch>
                  <a:fillRect l="-4008" t="-10989" b="-24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AC2B8-9735-4103-9B0A-FC1193F2E149}"/>
                  </a:ext>
                </a:extLst>
              </p:cNvPr>
              <p:cNvSpPr txBox="1"/>
              <p:nvPr/>
            </p:nvSpPr>
            <p:spPr>
              <a:xfrm>
                <a:off x="600219" y="4128125"/>
                <a:ext cx="3031928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ab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AC2B8-9735-4103-9B0A-FC1193F2E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19" y="4128125"/>
                <a:ext cx="3031928" cy="907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8817FE-20B3-4554-82CC-B88F161B769B}"/>
                  </a:ext>
                </a:extLst>
              </p:cNvPr>
              <p:cNvSpPr txBox="1"/>
              <p:nvPr/>
            </p:nvSpPr>
            <p:spPr>
              <a:xfrm>
                <a:off x="171472" y="5205713"/>
                <a:ext cx="36830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closed under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8817FE-20B3-4554-82CC-B88F161B7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2" y="5205713"/>
                <a:ext cx="3683057" cy="523220"/>
              </a:xfrm>
              <a:prstGeom prst="rect">
                <a:avLst/>
              </a:prstGeom>
              <a:blipFill>
                <a:blip r:embed="rId5"/>
                <a:stretch>
                  <a:fillRect t="-12791" r="-182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B4B4B61-DABD-42D7-BB32-B840D6B195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0088" y="3447402"/>
                <a:ext cx="7748375" cy="5513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1" u="sng" dirty="0">
                    <a:solidFill>
                      <a:schemeClr val="accent4">
                        <a:lumMod val="50000"/>
                      </a:schemeClr>
                    </a:solidFill>
                  </a:rPr>
                  <a:t>Claim</a:t>
                </a:r>
                <a:r>
                  <a:rPr lang="en-US" b="1" dirty="0"/>
                  <a:t>: </a:t>
                </a:r>
                <a:r>
                  <a:rPr lang="en-IN" b="0" i="0" dirty="0">
                    <a:latin typeface="+mj-lt"/>
                  </a:rPr>
                  <a:t>for any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B4B4B61-DABD-42D7-BB32-B840D6B1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88" y="3447402"/>
                <a:ext cx="7748375" cy="551363"/>
              </a:xfrm>
              <a:prstGeom prst="rect">
                <a:avLst/>
              </a:prstGeom>
              <a:blipFill>
                <a:blip r:embed="rId6"/>
                <a:stretch>
                  <a:fillRect l="-1574" t="-12222" b="-2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/>
              <p:nvPr/>
            </p:nvSpPr>
            <p:spPr>
              <a:xfrm>
                <a:off x="4151716" y="4149494"/>
                <a:ext cx="29674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L.H.S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394D29-5DBF-4DAE-8274-42A175A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16" y="4149494"/>
                <a:ext cx="2967403" cy="523220"/>
              </a:xfrm>
              <a:prstGeom prst="rect">
                <a:avLst/>
              </a:prstGeom>
              <a:blipFill>
                <a:blip r:embed="rId7"/>
                <a:stretch>
                  <a:fillRect l="-410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819514-6B6B-4EF8-A9F8-B4D9B80E73FC}"/>
                  </a:ext>
                </a:extLst>
              </p:cNvPr>
              <p:cNvSpPr txBox="1"/>
              <p:nvPr/>
            </p:nvSpPr>
            <p:spPr>
              <a:xfrm>
                <a:off x="5098217" y="4608129"/>
                <a:ext cx="197146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bc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819514-6B6B-4EF8-A9F8-B4D9B80E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17" y="4608129"/>
                <a:ext cx="1971462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21A44-2FB6-41A1-B964-C0FA6A9B1DB7}"/>
                  </a:ext>
                </a:extLst>
              </p:cNvPr>
              <p:cNvSpPr txBox="1"/>
              <p:nvPr/>
            </p:nvSpPr>
            <p:spPr>
              <a:xfrm>
                <a:off x="7034055" y="4637930"/>
                <a:ext cx="1275900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abc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21A44-2FB6-41A1-B964-C0FA6A9B1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055" y="4637930"/>
                <a:ext cx="1275900" cy="9075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958721" y="2681667"/>
            <a:ext cx="0" cy="34336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D3460FCD-B632-86D5-E544-31639F1675F1}"/>
              </a:ext>
            </a:extLst>
          </p:cNvPr>
          <p:cNvSpPr/>
          <p:nvPr/>
        </p:nvSpPr>
        <p:spPr>
          <a:xfrm>
            <a:off x="183067" y="2178114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9F7DA9-CFA1-5D0A-CF13-6D257F07235F}"/>
              </a:ext>
            </a:extLst>
          </p:cNvPr>
          <p:cNvSpPr/>
          <p:nvPr/>
        </p:nvSpPr>
        <p:spPr>
          <a:xfrm>
            <a:off x="125011" y="2792725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40F43-BDE6-4DA9-97F0-FBE0B397E33A}"/>
              </a:ext>
            </a:extLst>
          </p:cNvPr>
          <p:cNvSpPr/>
          <p:nvPr/>
        </p:nvSpPr>
        <p:spPr>
          <a:xfrm>
            <a:off x="4084180" y="2773453"/>
            <a:ext cx="36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3D0026-1900-F84F-00B8-273EAC36B187}"/>
                  </a:ext>
                </a:extLst>
              </p:cNvPr>
              <p:cNvSpPr txBox="1"/>
              <p:nvPr/>
            </p:nvSpPr>
            <p:spPr>
              <a:xfrm>
                <a:off x="4181104" y="5755777"/>
                <a:ext cx="31553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R.H.S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3D0026-1900-F84F-00B8-273EAC36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04" y="5755777"/>
                <a:ext cx="3155362" cy="523220"/>
              </a:xfrm>
              <a:prstGeom prst="rect">
                <a:avLst/>
              </a:prstGeom>
              <a:blipFill>
                <a:blip r:embed="rId10"/>
                <a:stretch>
                  <a:fillRect l="-406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7C65E8-0D76-A326-5ABA-7ABF822610B8}"/>
                  </a:ext>
                </a:extLst>
              </p:cNvPr>
              <p:cNvSpPr txBox="1"/>
              <p:nvPr/>
            </p:nvSpPr>
            <p:spPr>
              <a:xfrm>
                <a:off x="7124201" y="5514821"/>
                <a:ext cx="232814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7C65E8-0D76-A326-5ABA-7ABF82261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01" y="5514821"/>
                <a:ext cx="2328143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06FF3-DE3B-4E72-517E-93AD0798179C}"/>
                  </a:ext>
                </a:extLst>
              </p:cNvPr>
              <p:cNvSpPr txBox="1"/>
              <p:nvPr/>
            </p:nvSpPr>
            <p:spPr>
              <a:xfrm>
                <a:off x="9055849" y="5563609"/>
                <a:ext cx="1275900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abc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06FF3-DE3B-4E72-517E-93AD0798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49" y="5563609"/>
                <a:ext cx="1275900" cy="9075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64A29E-E47F-BBAE-2465-F1BDAE228C70}"/>
                  </a:ext>
                </a:extLst>
              </p:cNvPr>
              <p:cNvSpPr txBox="1"/>
              <p:nvPr/>
            </p:nvSpPr>
            <p:spPr>
              <a:xfrm>
                <a:off x="9580320" y="4925421"/>
                <a:ext cx="23281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L.H.S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R.H.S</a:t>
                </a:r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64A29E-E47F-BBAE-2465-F1BDAE228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320" y="4925421"/>
                <a:ext cx="2328143" cy="523220"/>
              </a:xfrm>
              <a:prstGeom prst="rect">
                <a:avLst/>
              </a:prstGeom>
              <a:blipFill>
                <a:blip r:embed="rId13"/>
                <a:stretch>
                  <a:fillRect l="-551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5AA20-2949-BE71-CB6F-53E19DA5F598}"/>
                  </a:ext>
                </a:extLst>
              </p:cNvPr>
              <p:cNvSpPr txBox="1"/>
              <p:nvPr/>
            </p:nvSpPr>
            <p:spPr>
              <a:xfrm>
                <a:off x="1692438" y="827660"/>
                <a:ext cx="9559760" cy="115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rgbClr val="002060"/>
                    </a:solidFill>
                  </a:rPr>
                  <a:t>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ℚ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forms an Abelian group. Where,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2 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5AA20-2949-BE71-CB6F-53E19DA5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38" y="827660"/>
                <a:ext cx="9559760" cy="1152560"/>
              </a:xfrm>
              <a:prstGeom prst="rect">
                <a:avLst/>
              </a:prstGeom>
              <a:blipFill>
                <a:blip r:embed="rId14"/>
                <a:stretch>
                  <a:fillRect l="-1339" t="-5820" b="-6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8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build="p" advAuto="0"/>
      <p:bldP spid="34" grpId="0" build="p" advAuto="0"/>
      <p:bldP spid="35" grpId="0" build="p" advAuto="0"/>
      <p:bldP spid="38" grpId="0" build="p" advAuto="0"/>
      <p:bldP spid="40" grpId="0" build="p" advAuto="0"/>
      <p:bldP spid="41" grpId="0" build="p" advAuto="0"/>
      <p:bldP spid="21" grpId="0" build="p" advAuto="0"/>
      <p:bldP spid="3" grpId="0" animBg="1"/>
      <p:bldP spid="8" grpId="0"/>
      <p:bldP spid="10" grpId="0"/>
      <p:bldP spid="12" grpId="0" build="p" advAuto="0"/>
      <p:bldP spid="13" grpId="0" build="p" advAuto="0"/>
      <p:bldP spid="14" grpId="0" build="p" advAuto="0"/>
      <p:bldP spid="15" grpId="0" build="p" advAuto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476EABD-A6B7-466B-9D5B-6CEA114C8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250" y="1549546"/>
                <a:ext cx="5778738" cy="7112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476EABD-A6B7-466B-9D5B-6CEA114C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" y="1549546"/>
                <a:ext cx="5778738" cy="711200"/>
              </a:xfrm>
              <a:prstGeom prst="rect">
                <a:avLst/>
              </a:prstGeom>
              <a:blipFill>
                <a:blip r:embed="rId3"/>
                <a:stretch>
                  <a:fillRect t="-8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D1412B28-D778-4234-9402-222786420F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981" y="2190961"/>
                <a:ext cx="1854148" cy="86476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D1412B28-D778-4234-9402-22278642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1" y="2190961"/>
                <a:ext cx="1854148" cy="864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6F50174-17A2-436C-AEAE-764E664A6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981" y="3035329"/>
                <a:ext cx="1534115" cy="5978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6F50174-17A2-436C-AEAE-764E664A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1" y="3035329"/>
                <a:ext cx="1534115" cy="597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A81DE592-600F-40C0-B76F-529238A88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981" y="3535870"/>
                <a:ext cx="5447459" cy="139535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is an identity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A81DE592-600F-40C0-B76F-529238A8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1" y="3535870"/>
                <a:ext cx="5447459" cy="1395351"/>
              </a:xfrm>
              <a:prstGeom prst="rect">
                <a:avLst/>
              </a:prstGeom>
              <a:blipFill>
                <a:blip r:embed="rId6"/>
                <a:stretch>
                  <a:fillRect l="-2352" r="-2352" b="-5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246830" y="711560"/>
            <a:ext cx="4476" cy="5868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3BC6B5-FCA6-182D-C448-9CF91B91D3EF}"/>
              </a:ext>
            </a:extLst>
          </p:cNvPr>
          <p:cNvSpPr/>
          <p:nvPr/>
        </p:nvSpPr>
        <p:spPr>
          <a:xfrm>
            <a:off x="142660" y="829772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A6B18-1CAE-F6B7-77ED-C775A10E4CE7}"/>
              </a:ext>
            </a:extLst>
          </p:cNvPr>
          <p:cNvSpPr/>
          <p:nvPr/>
        </p:nvSpPr>
        <p:spPr>
          <a:xfrm>
            <a:off x="6264575" y="880718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117CB6-9704-4D75-A49A-3BC612C16644}"/>
                  </a:ext>
                </a:extLst>
              </p:cNvPr>
              <p:cNvSpPr/>
              <p:nvPr/>
            </p:nvSpPr>
            <p:spPr>
              <a:xfrm>
                <a:off x="6689976" y="1635012"/>
                <a:ext cx="448485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Suppose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then </a:t>
                </a:r>
                <a:endParaRPr lang="en-IN" sz="280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u="sng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117CB6-9704-4D75-A49A-3BC612C16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976" y="1635012"/>
                <a:ext cx="4484857" cy="954107"/>
              </a:xfrm>
              <a:prstGeom prst="rect">
                <a:avLst/>
              </a:prstGeom>
              <a:blipFill>
                <a:blip r:embed="rId7"/>
                <a:stretch>
                  <a:fillRect l="-2717" t="-5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7EFE02-3D18-45DF-AB29-32194FFE88B3}"/>
                  </a:ext>
                </a:extLst>
              </p:cNvPr>
              <p:cNvSpPr/>
              <p:nvPr/>
            </p:nvSpPr>
            <p:spPr>
              <a:xfrm>
                <a:off x="7245618" y="2749744"/>
                <a:ext cx="20092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7EFE02-3D18-45DF-AB29-32194FFE8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618" y="2749744"/>
                <a:ext cx="200926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A415AF-5A30-4BE4-AEC7-E7B40B7B0C76}"/>
                  </a:ext>
                </a:extLst>
              </p:cNvPr>
              <p:cNvSpPr/>
              <p:nvPr/>
            </p:nvSpPr>
            <p:spPr>
              <a:xfrm>
                <a:off x="7264702" y="3384072"/>
                <a:ext cx="1833707" cy="827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A415AF-5A30-4BE4-AEC7-E7B40B7B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02" y="3384072"/>
                <a:ext cx="1833707" cy="8276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43BA0D-04A6-4D7F-9338-460FA6BF1599}"/>
                  </a:ext>
                </a:extLst>
              </p:cNvPr>
              <p:cNvSpPr/>
              <p:nvPr/>
            </p:nvSpPr>
            <p:spPr>
              <a:xfrm>
                <a:off x="7309267" y="4089403"/>
                <a:ext cx="2641236" cy="900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43BA0D-04A6-4D7F-9338-460FA6BF1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67" y="4089403"/>
                <a:ext cx="2641236" cy="9001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4C472FD-D6FC-47E8-9367-01E2FEE24203}"/>
                  </a:ext>
                </a:extLst>
              </p:cNvPr>
              <p:cNvSpPr/>
              <p:nvPr/>
            </p:nvSpPr>
            <p:spPr>
              <a:xfrm>
                <a:off x="6701815" y="4948352"/>
                <a:ext cx="2553071" cy="900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4C472FD-D6FC-47E8-9367-01E2FEE24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15" y="4948352"/>
                <a:ext cx="2553071" cy="9001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F38339-5BB4-48A6-9218-D9D7963B950C}"/>
                  </a:ext>
                </a:extLst>
              </p:cNvPr>
              <p:cNvSpPr/>
              <p:nvPr/>
            </p:nvSpPr>
            <p:spPr>
              <a:xfrm>
                <a:off x="6752078" y="5933619"/>
                <a:ext cx="50970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is an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.  </a:t>
                </a:r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F38339-5BB4-48A6-9218-D9D7963B9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078" y="5933619"/>
                <a:ext cx="5097069" cy="523220"/>
              </a:xfrm>
              <a:prstGeom prst="rect">
                <a:avLst/>
              </a:prstGeom>
              <a:blipFill>
                <a:blip r:embed="rId12"/>
                <a:stretch>
                  <a:fillRect l="-251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1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3" grpId="0"/>
      <p:bldP spid="6" grpId="0"/>
      <p:bldP spid="21" grpId="0"/>
      <p:bldP spid="22" grpId="0"/>
      <p:bldP spid="23" grpId="0"/>
      <p:bldP spid="25" grpId="0"/>
      <p:bldP spid="40" grpId="0"/>
      <p:bldP spid="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41C912F6-FF44-431B-ACC2-D1445DC108F8}"/>
              </a:ext>
            </a:extLst>
          </p:cNvPr>
          <p:cNvSpPr txBox="1">
            <a:spLocks/>
          </p:cNvSpPr>
          <p:nvPr/>
        </p:nvSpPr>
        <p:spPr>
          <a:xfrm>
            <a:off x="447479" y="1827906"/>
            <a:ext cx="1200568" cy="55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Claim</a:t>
            </a:r>
            <a:r>
              <a:rPr lang="en-US" b="1" dirty="0"/>
              <a:t>: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6D7369-7624-411D-8406-1B1BB8B27CFF}"/>
                  </a:ext>
                </a:extLst>
              </p:cNvPr>
              <p:cNvSpPr txBox="1"/>
              <p:nvPr/>
            </p:nvSpPr>
            <p:spPr>
              <a:xfrm>
                <a:off x="525775" y="2487833"/>
                <a:ext cx="29674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L.H.S.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6D7369-7624-411D-8406-1B1BB8B2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" y="2487833"/>
                <a:ext cx="2967403" cy="523220"/>
              </a:xfrm>
              <a:prstGeom prst="rect">
                <a:avLst/>
              </a:prstGeom>
              <a:blipFill>
                <a:blip r:embed="rId3"/>
                <a:stretch>
                  <a:fillRect l="-410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B1A1CF8-E78E-4D5E-AA58-F707E3BC3594}"/>
                  </a:ext>
                </a:extLst>
              </p:cNvPr>
              <p:cNvSpPr txBox="1"/>
              <p:nvPr/>
            </p:nvSpPr>
            <p:spPr>
              <a:xfrm>
                <a:off x="1470457" y="3186020"/>
                <a:ext cx="1148600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B1A1CF8-E78E-4D5E-AA58-F707E3BC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457" y="3186020"/>
                <a:ext cx="1148600" cy="907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2845-1491-4C63-87C8-4F105CBC52CF}"/>
                  </a:ext>
                </a:extLst>
              </p:cNvPr>
              <p:cNvSpPr txBox="1"/>
              <p:nvPr/>
            </p:nvSpPr>
            <p:spPr>
              <a:xfrm>
                <a:off x="1497102" y="4290934"/>
                <a:ext cx="1148600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ba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2845-1491-4C63-87C8-4F105CBC5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02" y="4290934"/>
                <a:ext cx="1148600" cy="907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FBC010-5D14-4F94-A36E-003056449BA6}"/>
                  </a:ext>
                </a:extLst>
              </p:cNvPr>
              <p:cNvSpPr txBox="1"/>
              <p:nvPr/>
            </p:nvSpPr>
            <p:spPr>
              <a:xfrm>
                <a:off x="3493178" y="5279901"/>
                <a:ext cx="869882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from above five conditions…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ℚ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commutative group.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FBC010-5D14-4F94-A36E-00305644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178" y="5279901"/>
                <a:ext cx="8698822" cy="954107"/>
              </a:xfrm>
              <a:prstGeom prst="rect">
                <a:avLst/>
              </a:prstGeom>
              <a:blipFill>
                <a:blip r:embed="rId7"/>
                <a:stretch>
                  <a:fillRect l="-1402" t="-6369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79081" y="5395848"/>
                <a:ext cx="1401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R.H.S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081" y="5395848"/>
                <a:ext cx="1401346" cy="523220"/>
              </a:xfrm>
              <a:prstGeom prst="rect">
                <a:avLst/>
              </a:prstGeom>
              <a:blipFill>
                <a:blip r:embed="rId8"/>
                <a:stretch>
                  <a:fillRect t="-11628" r="-130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ACBCF38-DF18-FFAA-FC56-DEE0F83D2687}"/>
              </a:ext>
            </a:extLst>
          </p:cNvPr>
          <p:cNvSpPr/>
          <p:nvPr/>
        </p:nvSpPr>
        <p:spPr>
          <a:xfrm>
            <a:off x="87330" y="947502"/>
            <a:ext cx="3914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(5) </a:t>
            </a:r>
            <a:r>
              <a:rPr lang="en-US" sz="2800" u="sng" dirty="0">
                <a:solidFill>
                  <a:srgbClr val="002060"/>
                </a:solidFill>
              </a:rPr>
              <a:t>Commutative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298069-5106-D272-620B-DB3A3DC0EB63}"/>
                  </a:ext>
                </a:extLst>
              </p:cNvPr>
              <p:cNvSpPr txBox="1"/>
              <p:nvPr/>
            </p:nvSpPr>
            <p:spPr>
              <a:xfrm>
                <a:off x="1299830" y="1853263"/>
                <a:ext cx="47075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ℚ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298069-5106-D272-620B-DB3A3DC0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0" y="1853263"/>
                <a:ext cx="470756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8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 build="p" advAuto="0"/>
      <p:bldP spid="59" grpId="0" build="p" advAuto="0"/>
      <p:bldP spid="61" grpId="0" build="p" advAuto="0"/>
      <p:bldP spid="64" grpId="0" uiExpand="1" build="p" advAuto="0"/>
      <p:bldP spid="3" grpId="0"/>
      <p:bldP spid="5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57124" y="832657"/>
            <a:ext cx="6097936" cy="579856"/>
            <a:chOff x="1634359" y="854459"/>
            <a:chExt cx="609793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Show that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/>
                <p:nvPr/>
              </p:nvSpPr>
              <p:spPr>
                <a:xfrm>
                  <a:off x="3182666" y="859948"/>
                  <a:ext cx="146954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ℤ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u="sng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AA99A20-69E0-4795-9C5E-BA4FDBE46F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666" y="859948"/>
                  <a:ext cx="146954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EB23E26-820E-4CA3-854E-6C5F34047360}"/>
                </a:ext>
              </a:extLst>
            </p:cNvPr>
            <p:cNvSpPr txBox="1">
              <a:spLocks/>
            </p:cNvSpPr>
            <p:nvPr/>
          </p:nvSpPr>
          <p:spPr>
            <a:xfrm>
              <a:off x="4652211" y="854459"/>
              <a:ext cx="3080084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/>
                <a:t>is an </a:t>
              </a:r>
              <a:r>
                <a:rPr lang="en-US" dirty="0">
                  <a:solidFill>
                    <a:srgbClr val="FF0000"/>
                  </a:solidFill>
                </a:rPr>
                <a:t>Abelian group</a:t>
              </a:r>
              <a:r>
                <a:rPr lang="en-US" dirty="0"/>
                <a:t>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/>
              <p:nvPr/>
            </p:nvSpPr>
            <p:spPr>
              <a:xfrm>
                <a:off x="1757124" y="1858571"/>
                <a:ext cx="104348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Here,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ℤ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</m:d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</m:d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𝟒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39F959-46D8-4595-BD3F-7BBF6D79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24" y="1858571"/>
                <a:ext cx="10434876" cy="523220"/>
              </a:xfrm>
              <a:prstGeom prst="rect">
                <a:avLst/>
              </a:prstGeom>
              <a:blipFill>
                <a:blip r:embed="rId4"/>
                <a:stretch>
                  <a:fillRect l="-116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955896-60F7-4DB2-B83F-BE8A983CD50E}"/>
                  </a:ext>
                </a:extLst>
              </p:cNvPr>
              <p:cNvSpPr txBox="1"/>
              <p:nvPr/>
            </p:nvSpPr>
            <p:spPr>
              <a:xfrm>
                <a:off x="2493876" y="2432591"/>
                <a:ext cx="9698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−6, 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955896-60F7-4DB2-B83F-BE8A983C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76" y="2432591"/>
                <a:ext cx="96981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87FCA5-EA81-4CD0-8F70-51B6F687A0F2}"/>
                  </a:ext>
                </a:extLst>
              </p:cNvPr>
              <p:cNvSpPr txBox="1"/>
              <p:nvPr/>
            </p:nvSpPr>
            <p:spPr>
              <a:xfrm>
                <a:off x="2493876" y="3061744"/>
                <a:ext cx="9698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−11, 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7,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87FCA5-EA81-4CD0-8F70-51B6F687A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76" y="3061744"/>
                <a:ext cx="96981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CF8EA8-0C56-46AA-84F8-1AFAE160A9F8}"/>
                  </a:ext>
                </a:extLst>
              </p:cNvPr>
              <p:cNvSpPr txBox="1"/>
              <p:nvPr/>
            </p:nvSpPr>
            <p:spPr>
              <a:xfrm>
                <a:off x="2514662" y="3689211"/>
                <a:ext cx="9677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−4,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8,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14,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CF8EA8-0C56-46AA-84F8-1AFAE160A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62" y="3689211"/>
                <a:ext cx="967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9A829E-7300-4E46-8F2A-0C14CB04B5E0}"/>
                  </a:ext>
                </a:extLst>
              </p:cNvPr>
              <p:cNvSpPr txBox="1"/>
              <p:nvPr/>
            </p:nvSpPr>
            <p:spPr>
              <a:xfrm>
                <a:off x="2514660" y="4322356"/>
                <a:ext cx="969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−9, 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  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9A829E-7300-4E46-8F2A-0C14CB04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60" y="4322356"/>
                <a:ext cx="969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F89F03-7B1A-49EA-B07F-8F8D7F91F599}"/>
                  </a:ext>
                </a:extLst>
              </p:cNvPr>
              <p:cNvSpPr txBox="1"/>
              <p:nvPr/>
            </p:nvSpPr>
            <p:spPr>
              <a:xfrm>
                <a:off x="2514660" y="4937861"/>
                <a:ext cx="967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−2,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16,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F89F03-7B1A-49EA-B07F-8F8D7F91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60" y="4937861"/>
                <a:ext cx="96773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0F1FA3-608F-4308-9225-168F7B8C7ADB}"/>
                  </a:ext>
                </a:extLst>
              </p:cNvPr>
              <p:cNvSpPr txBox="1"/>
              <p:nvPr/>
            </p:nvSpPr>
            <p:spPr>
              <a:xfrm>
                <a:off x="2514662" y="5553366"/>
                <a:ext cx="96773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={…,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−7,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−1,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11,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17,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…}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0F1FA3-608F-4308-9225-168F7B8C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62" y="5553366"/>
                <a:ext cx="96773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570E565D-15B5-A01D-3F93-7B495146435C}"/>
              </a:ext>
            </a:extLst>
          </p:cNvPr>
          <p:cNvSpPr/>
          <p:nvPr/>
        </p:nvSpPr>
        <p:spPr>
          <a:xfrm>
            <a:off x="183067" y="893011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DAAA4707-F8A3-8D02-9285-01B845640354}"/>
              </a:ext>
            </a:extLst>
          </p:cNvPr>
          <p:cNvSpPr/>
          <p:nvPr/>
        </p:nvSpPr>
        <p:spPr>
          <a:xfrm>
            <a:off x="183067" y="1873314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  <p:bldP spid="38" grpId="0"/>
      <p:bldP spid="39" grpId="0"/>
      <p:bldP spid="40" grpId="0"/>
      <p:bldP spid="41" grpId="0"/>
      <p:bldP spid="42" grpId="0"/>
      <p:bldP spid="6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ECC602-183C-46CF-B7CB-A13EF94CD1B7}"/>
              </a:ext>
            </a:extLst>
          </p:cNvPr>
          <p:cNvCxnSpPr>
            <a:cxnSpLocks/>
          </p:cNvCxnSpPr>
          <p:nvPr/>
        </p:nvCxnSpPr>
        <p:spPr>
          <a:xfrm>
            <a:off x="1658626" y="1663700"/>
            <a:ext cx="0" cy="396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00224-E908-41AB-A39C-0B7BF8ACB6C0}"/>
              </a:ext>
            </a:extLst>
          </p:cNvPr>
          <p:cNvCxnSpPr>
            <a:cxnSpLocks/>
          </p:cNvCxnSpPr>
          <p:nvPr/>
        </p:nvCxnSpPr>
        <p:spPr>
          <a:xfrm flipH="1">
            <a:off x="1054100" y="2274673"/>
            <a:ext cx="608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EE5580-7F7C-453A-B7ED-BEBC62FF7F35}"/>
                  </a:ext>
                </a:extLst>
              </p:cNvPr>
              <p:cNvSpPr txBox="1"/>
              <p:nvPr/>
            </p:nvSpPr>
            <p:spPr>
              <a:xfrm>
                <a:off x="1078854" y="1601636"/>
                <a:ext cx="461177" cy="63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­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EE5580-7F7C-453A-B7ED-BEBC62FF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54" y="1601636"/>
                <a:ext cx="461177" cy="634597"/>
              </a:xfrm>
              <a:prstGeom prst="rect">
                <a:avLst/>
              </a:prstGeom>
              <a:blipFill>
                <a:blip r:embed="rId3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BEB3D23-0A3C-4A24-93BF-B5F8BB86E685}"/>
              </a:ext>
            </a:extLst>
          </p:cNvPr>
          <p:cNvSpPr txBox="1"/>
          <p:nvPr/>
        </p:nvSpPr>
        <p:spPr>
          <a:xfrm>
            <a:off x="1750988" y="1704102"/>
            <a:ext cx="557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0          1          2          3          4          5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605B2-8506-4911-838D-B50E50B88858}"/>
              </a:ext>
            </a:extLst>
          </p:cNvPr>
          <p:cNvSpPr txBox="1"/>
          <p:nvPr/>
        </p:nvSpPr>
        <p:spPr>
          <a:xfrm>
            <a:off x="1746375" y="2297541"/>
            <a:ext cx="5302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0          1          2          3          4          5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AFE760-2F6D-4C0C-B1D3-5A7D4DE47135}"/>
              </a:ext>
            </a:extLst>
          </p:cNvPr>
          <p:cNvSpPr txBox="1"/>
          <p:nvPr/>
        </p:nvSpPr>
        <p:spPr>
          <a:xfrm>
            <a:off x="1737130" y="2814767"/>
            <a:ext cx="539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1          2          3          4          5          0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FA382-3881-4D2E-89EC-3EF386DA1BEF}"/>
              </a:ext>
            </a:extLst>
          </p:cNvPr>
          <p:cNvSpPr txBox="1"/>
          <p:nvPr/>
        </p:nvSpPr>
        <p:spPr>
          <a:xfrm>
            <a:off x="1746374" y="3345256"/>
            <a:ext cx="538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2          3          4          5          0          1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092F1-21D5-48D7-80BB-6897C226CF2F}"/>
              </a:ext>
            </a:extLst>
          </p:cNvPr>
          <p:cNvSpPr txBox="1"/>
          <p:nvPr/>
        </p:nvSpPr>
        <p:spPr>
          <a:xfrm>
            <a:off x="1737130" y="3914101"/>
            <a:ext cx="531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3          4          5          0          1          2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B1FF8A-7C26-4DDB-9FA6-F836A61A1769}"/>
              </a:ext>
            </a:extLst>
          </p:cNvPr>
          <p:cNvSpPr txBox="1"/>
          <p:nvPr/>
        </p:nvSpPr>
        <p:spPr>
          <a:xfrm>
            <a:off x="1724502" y="4482946"/>
            <a:ext cx="531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4          5          0          1          2          3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AF453-38A3-42B7-A0A0-CA43BE891749}"/>
              </a:ext>
            </a:extLst>
          </p:cNvPr>
          <p:cNvSpPr txBox="1"/>
          <p:nvPr/>
        </p:nvSpPr>
        <p:spPr>
          <a:xfrm>
            <a:off x="1724501" y="5013435"/>
            <a:ext cx="5501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5          0          1          2          3          4</a:t>
            </a:r>
            <a:endParaRPr lang="en-IN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A76F5B-4B0D-F99C-5BFF-082CDFF2A891}"/>
              </a:ext>
            </a:extLst>
          </p:cNvPr>
          <p:cNvSpPr txBox="1">
            <a:spLocks/>
          </p:cNvSpPr>
          <p:nvPr/>
        </p:nvSpPr>
        <p:spPr>
          <a:xfrm>
            <a:off x="114347" y="798564"/>
            <a:ext cx="2992676" cy="57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u="sng" dirty="0"/>
              <a:t>Composition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9AE89-8B54-1E2B-1D68-F6CC4CD84756}"/>
                  </a:ext>
                </a:extLst>
              </p:cNvPr>
              <p:cNvSpPr txBox="1"/>
              <p:nvPr/>
            </p:nvSpPr>
            <p:spPr>
              <a:xfrm>
                <a:off x="8589771" y="845030"/>
                <a:ext cx="3500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={ 0, 1, 2, 3, 4, 5 }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9AE89-8B54-1E2B-1D68-F6CC4CD8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771" y="845030"/>
                <a:ext cx="35005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E46B86-E47D-86C8-8FE4-CDFAB33FD8EF}"/>
              </a:ext>
            </a:extLst>
          </p:cNvPr>
          <p:cNvSpPr txBox="1"/>
          <p:nvPr/>
        </p:nvSpPr>
        <p:spPr>
          <a:xfrm>
            <a:off x="1186742" y="5027453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2B6ED-2A7A-8780-0833-4FA59DD38F4D}"/>
              </a:ext>
            </a:extLst>
          </p:cNvPr>
          <p:cNvSpPr txBox="1"/>
          <p:nvPr/>
        </p:nvSpPr>
        <p:spPr>
          <a:xfrm>
            <a:off x="1186743" y="4478321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208234-1444-FF63-F356-D94BD8D15B81}"/>
              </a:ext>
            </a:extLst>
          </p:cNvPr>
          <p:cNvSpPr txBox="1"/>
          <p:nvPr/>
        </p:nvSpPr>
        <p:spPr>
          <a:xfrm>
            <a:off x="1209175" y="3931431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38E16-5D07-9F67-6FC1-1AA19FEF114C}"/>
              </a:ext>
            </a:extLst>
          </p:cNvPr>
          <p:cNvSpPr txBox="1"/>
          <p:nvPr/>
        </p:nvSpPr>
        <p:spPr>
          <a:xfrm>
            <a:off x="1197649" y="3361569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3F9A6-6D45-9165-9F79-B6E9D334E5B2}"/>
              </a:ext>
            </a:extLst>
          </p:cNvPr>
          <p:cNvSpPr txBox="1"/>
          <p:nvPr/>
        </p:nvSpPr>
        <p:spPr>
          <a:xfrm>
            <a:off x="1204604" y="2822709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5E182-016B-C097-3472-23D85288A455}"/>
              </a:ext>
            </a:extLst>
          </p:cNvPr>
          <p:cNvSpPr txBox="1"/>
          <p:nvPr/>
        </p:nvSpPr>
        <p:spPr>
          <a:xfrm>
            <a:off x="1209094" y="2295575"/>
            <a:ext cx="50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  <p:bldP spid="32" grpId="0"/>
      <p:bldP spid="33" grpId="0"/>
      <p:bldP spid="34" grpId="0"/>
      <p:bldP spid="35" grpId="0"/>
      <p:bldP spid="36" grpId="0"/>
      <p:bldP spid="7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A7C869-3577-4400-977D-5FC884BE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29" y="1155840"/>
            <a:ext cx="3861583" cy="3483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07F425-EBBE-43D7-9FBA-94FD9558D8D6}"/>
                  </a:ext>
                </a:extLst>
              </p:cNvPr>
              <p:cNvSpPr txBox="1"/>
              <p:nvPr/>
            </p:nvSpPr>
            <p:spPr>
              <a:xfrm>
                <a:off x="714258" y="2147779"/>
                <a:ext cx="52522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07F425-EBBE-43D7-9FBA-94FD9558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8" y="2147779"/>
                <a:ext cx="5252247" cy="523220"/>
              </a:xfrm>
              <a:prstGeom prst="rect">
                <a:avLst/>
              </a:prstGeom>
              <a:blipFill>
                <a:blip r:embed="rId4"/>
                <a:stretch>
                  <a:fillRect l="-232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463BF95F-7FED-40EC-B79A-15986865AE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626" y="5492150"/>
                <a:ext cx="9900673" cy="7112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b="0" dirty="0"/>
                  <a:t>Clearly,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is an identity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463BF95F-7FED-40EC-B79A-15986865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26" y="5492150"/>
                <a:ext cx="9900673" cy="711200"/>
              </a:xfrm>
              <a:prstGeom prst="rect">
                <a:avLst/>
              </a:prstGeom>
              <a:blipFill>
                <a:blip r:embed="rId5"/>
                <a:stretch>
                  <a:fillRect l="-1293" b="-17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81381" y="807031"/>
            <a:ext cx="6016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From composition table we observe that, </a:t>
            </a:r>
            <a:endParaRPr lang="en-IN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04592-D74A-65D1-5DC6-CE2DA74504BD}"/>
              </a:ext>
            </a:extLst>
          </p:cNvPr>
          <p:cNvSpPr/>
          <p:nvPr/>
        </p:nvSpPr>
        <p:spPr>
          <a:xfrm>
            <a:off x="231839" y="1409241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(1) </a:t>
            </a:r>
            <a:r>
              <a:rPr lang="en-US" sz="2800" u="sng" dirty="0">
                <a:solidFill>
                  <a:srgbClr val="002060"/>
                </a:solidFill>
              </a:rPr>
              <a:t>Closure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68985-566B-6331-59C7-52308B587627}"/>
              </a:ext>
            </a:extLst>
          </p:cNvPr>
          <p:cNvSpPr/>
          <p:nvPr/>
        </p:nvSpPr>
        <p:spPr>
          <a:xfrm>
            <a:off x="250568" y="2838422"/>
            <a:ext cx="36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(2) </a:t>
            </a:r>
            <a:r>
              <a:rPr lang="en-US" sz="2800" u="sng" dirty="0">
                <a:solidFill>
                  <a:srgbClr val="002060"/>
                </a:solidFill>
              </a:rPr>
              <a:t>Associative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04BB3-BA20-691D-A96A-0F7EFD345F55}"/>
                  </a:ext>
                </a:extLst>
              </p:cNvPr>
              <p:cNvSpPr txBox="1"/>
              <p:nvPr/>
            </p:nvSpPr>
            <p:spPr>
              <a:xfrm>
                <a:off x="754627" y="3566757"/>
                <a:ext cx="65478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04BB3-BA20-691D-A96A-0F7EFD34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27" y="3566757"/>
                <a:ext cx="6547873" cy="523220"/>
              </a:xfrm>
              <a:prstGeom prst="rect">
                <a:avLst/>
              </a:prstGeom>
              <a:blipFill>
                <a:blip r:embed="rId6"/>
                <a:stretch>
                  <a:fillRect l="-195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02ADB-D0E0-0C43-85F7-E9CFFE153B1F}"/>
                  </a:ext>
                </a:extLst>
              </p:cNvPr>
              <p:cNvSpPr txBox="1"/>
              <p:nvPr/>
            </p:nvSpPr>
            <p:spPr>
              <a:xfrm>
                <a:off x="345630" y="4115835"/>
                <a:ext cx="6842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02ADB-D0E0-0C43-85F7-E9CFFE15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0" y="4115835"/>
                <a:ext cx="68425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EA8E8A0-C1DA-776F-103E-A9BD23C2FC03}"/>
              </a:ext>
            </a:extLst>
          </p:cNvPr>
          <p:cNvSpPr/>
          <p:nvPr/>
        </p:nvSpPr>
        <p:spPr>
          <a:xfrm>
            <a:off x="244539" y="4821196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(3) </a:t>
            </a:r>
            <a:r>
              <a:rPr lang="en-US" sz="2800" u="sng" dirty="0">
                <a:solidFill>
                  <a:srgbClr val="002060"/>
                </a:solidFill>
              </a:rPr>
              <a:t>Existence of Identity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17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 advAuto="0"/>
      <p:bldP spid="53" grpId="0" build="p" advAuto="0"/>
      <p:bldP spid="3" grpId="0"/>
      <p:bldP spid="4" grpId="0"/>
      <p:bldP spid="7" grpId="0"/>
      <p:bldP spid="9" grpId="0" build="p" advAuto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4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A7C869-3577-4400-977D-5FC884BE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11" y="1422401"/>
            <a:ext cx="4397933" cy="3570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B3EC60-86E5-4D15-A02E-E3D3E9678152}"/>
                  </a:ext>
                </a:extLst>
              </p:cNvPr>
              <p:cNvSpPr txBox="1"/>
              <p:nvPr/>
            </p:nvSpPr>
            <p:spPr>
              <a:xfrm>
                <a:off x="357152" y="1473602"/>
                <a:ext cx="155653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B3EC60-86E5-4D15-A02E-E3D3E967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2" y="1473602"/>
                <a:ext cx="1556533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0A4051-4B2A-40FA-801C-AAF94134564C}"/>
                  </a:ext>
                </a:extLst>
              </p:cNvPr>
              <p:cNvSpPr txBox="1"/>
              <p:nvPr/>
            </p:nvSpPr>
            <p:spPr>
              <a:xfrm>
                <a:off x="338351" y="2263405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0A4051-4B2A-40FA-801C-AAF941345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" y="2263405"/>
                <a:ext cx="15565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B21C8B-DE52-4397-B266-3FDF0E54EC62}"/>
                  </a:ext>
                </a:extLst>
              </p:cNvPr>
              <p:cNvSpPr txBox="1"/>
              <p:nvPr/>
            </p:nvSpPr>
            <p:spPr>
              <a:xfrm>
                <a:off x="2820841" y="1581293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B21C8B-DE52-4397-B266-3FDF0E54E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41" y="1581293"/>
                <a:ext cx="15565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901D6E-86F5-4507-9136-38F27E5525B1}"/>
                  </a:ext>
                </a:extLst>
              </p:cNvPr>
              <p:cNvSpPr txBox="1"/>
              <p:nvPr/>
            </p:nvSpPr>
            <p:spPr>
              <a:xfrm>
                <a:off x="2812816" y="2269154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901D6E-86F5-4507-9136-38F27E552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816" y="2269154"/>
                <a:ext cx="15565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44BF63-D326-4E53-9C22-32AE596046AE}"/>
                  </a:ext>
                </a:extLst>
              </p:cNvPr>
              <p:cNvSpPr txBox="1"/>
              <p:nvPr/>
            </p:nvSpPr>
            <p:spPr>
              <a:xfrm>
                <a:off x="5284530" y="1581293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44BF63-D326-4E53-9C22-32AE59604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530" y="1581293"/>
                <a:ext cx="15565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F83E78-3CAC-4C5D-AE21-1925DEF4C0A5}"/>
                  </a:ext>
                </a:extLst>
              </p:cNvPr>
              <p:cNvSpPr txBox="1"/>
              <p:nvPr/>
            </p:nvSpPr>
            <p:spPr>
              <a:xfrm>
                <a:off x="5319602" y="2270205"/>
                <a:ext cx="1556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F83E78-3CAC-4C5D-AE21-1925DEF4C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02" y="2270205"/>
                <a:ext cx="1556533" cy="523220"/>
              </a:xfrm>
              <a:prstGeom prst="rect">
                <a:avLst/>
              </a:prstGeom>
              <a:blipFill rotWithShape="1">
                <a:blip r:embed="rId9"/>
                <a:stretch>
                  <a:fillRect t="-10465" r="-274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7DA26E-9C67-4990-B9B1-ED38AAE7482F}"/>
                  </a:ext>
                </a:extLst>
              </p:cNvPr>
              <p:cNvSpPr txBox="1"/>
              <p:nvPr/>
            </p:nvSpPr>
            <p:spPr>
              <a:xfrm>
                <a:off x="384914" y="5330546"/>
                <a:ext cx="100949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from above five condition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Abelian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group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7DA26E-9C67-4990-B9B1-ED38AAE7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4" y="5330546"/>
                <a:ext cx="10094948" cy="523220"/>
              </a:xfrm>
              <a:prstGeom prst="rect">
                <a:avLst/>
              </a:prstGeom>
              <a:blipFill>
                <a:blip r:embed="rId10"/>
                <a:stretch>
                  <a:fillRect l="-120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425700" y="1537102"/>
            <a:ext cx="19050" cy="13130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48200" y="1562502"/>
            <a:ext cx="0" cy="13130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0FE179E-3E43-A88F-C5FF-9959A6287F3D}"/>
              </a:ext>
            </a:extLst>
          </p:cNvPr>
          <p:cNvSpPr/>
          <p:nvPr/>
        </p:nvSpPr>
        <p:spPr>
          <a:xfrm>
            <a:off x="107381" y="858623"/>
            <a:ext cx="4818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(4) </a:t>
            </a:r>
            <a:r>
              <a:rPr lang="en-US" sz="2800" u="sng" dirty="0">
                <a:solidFill>
                  <a:srgbClr val="002060"/>
                </a:solidFill>
              </a:rPr>
              <a:t>Existence of Inverse element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9C95B1-4423-45E5-58A6-799289DD1E78}"/>
              </a:ext>
            </a:extLst>
          </p:cNvPr>
          <p:cNvSpPr/>
          <p:nvPr/>
        </p:nvSpPr>
        <p:spPr>
          <a:xfrm>
            <a:off x="107381" y="3007487"/>
            <a:ext cx="3914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(5) </a:t>
            </a:r>
            <a:r>
              <a:rPr lang="en-US" sz="2800" u="sng" dirty="0">
                <a:solidFill>
                  <a:srgbClr val="002060"/>
                </a:solidFill>
              </a:rPr>
              <a:t>Commutative Property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68616E-A761-1457-BF5E-9401AEA2716D}"/>
                  </a:ext>
                </a:extLst>
              </p:cNvPr>
              <p:cNvSpPr txBox="1"/>
              <p:nvPr/>
            </p:nvSpPr>
            <p:spPr>
              <a:xfrm>
                <a:off x="716527" y="3668357"/>
                <a:ext cx="65478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68616E-A761-1457-BF5E-9401AEA2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27" y="3668357"/>
                <a:ext cx="6547873" cy="523220"/>
              </a:xfrm>
              <a:prstGeom prst="rect">
                <a:avLst/>
              </a:prstGeom>
              <a:blipFill>
                <a:blip r:embed="rId11"/>
                <a:stretch>
                  <a:fillRect l="-195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73F-106D-B2A2-04B0-3578769F1388}"/>
                  </a:ext>
                </a:extLst>
              </p:cNvPr>
              <p:cNvSpPr txBox="1"/>
              <p:nvPr/>
            </p:nvSpPr>
            <p:spPr>
              <a:xfrm>
                <a:off x="282130" y="4230135"/>
                <a:ext cx="35948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73F-106D-B2A2-04B0-3578769F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0" y="4230135"/>
                <a:ext cx="359487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5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8" grpId="0"/>
      <p:bldP spid="20" grpId="0"/>
      <p:bldP spid="22" grpId="0"/>
      <p:bldP spid="24" grpId="0"/>
      <p:bldP spid="26" grpId="0"/>
      <p:bldP spid="30" grpId="0" build="p" advAuto="0"/>
      <p:bldP spid="3" grpId="0"/>
      <p:bldP spid="7" grpId="0"/>
      <p:bldP spid="10" grpId="0" build="p" advAuto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4360863"/>
            <a:ext cx="8796244" cy="1500187"/>
          </a:xfrm>
        </p:spPr>
        <p:txBody>
          <a:bodyPr/>
          <a:lstStyle/>
          <a:p>
            <a:pPr lvl="1"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 Order of Group and Order of Elements</a:t>
            </a:r>
          </a:p>
        </p:txBody>
      </p:sp>
    </p:spTree>
    <p:extLst>
      <p:ext uri="{BB962C8B-B14F-4D97-AF65-F5344CB8AC3E}">
        <p14:creationId xmlns:p14="http://schemas.microsoft.com/office/powerpoint/2010/main" val="4186038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Order of a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/>
                  <a:t>The </a:t>
                </a:r>
                <a:r>
                  <a:rPr lang="en-IN" dirty="0">
                    <a:solidFill>
                      <a:srgbClr val="FF0000"/>
                    </a:solidFill>
                  </a:rPr>
                  <a:t>number of elements of a group</a:t>
                </a:r>
                <a:r>
                  <a:rPr lang="en-IN" dirty="0"/>
                  <a:t> is known as order of group.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We will use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/>
                  <a:t> to denote the order of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   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b="0" dirty="0"/>
                  <a:t>If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IN" dirty="0"/>
                  <a:t> then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/>
                  <a:t>If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i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then</a:t>
                </a:r>
                <a14:m>
                  <m:oMath xmlns:m="http://schemas.openxmlformats.org/officeDocument/2006/math">
                    <m:r>
                      <a:rPr lang="en-IN" i="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/>
                  <a:t>If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ℚ</m:t>
                        </m:r>
                        <m:r>
                          <a:rPr lang="en-US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</m:oMath>
                </a14:m>
                <a:r>
                  <a:rPr lang="en-IN" dirty="0"/>
                  <a:t> then</a:t>
                </a:r>
                <a14:m>
                  <m:oMath xmlns:m="http://schemas.openxmlformats.org/officeDocument/2006/math">
                    <m:r>
                      <a:rPr lang="en-IN" i="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/>
                  <a:t>If group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</a:t>
                </a:r>
                <a:r>
                  <a:rPr lang="en-US" dirty="0"/>
                  <a:t>the set of </a:t>
                </a:r>
                <a:r>
                  <a:rPr lang="en-US" dirty="0">
                    <a:solidFill>
                      <a:srgbClr val="FF0000"/>
                    </a:solidFill>
                  </a:rPr>
                  <a:t>cube root of unity</a:t>
                </a:r>
                <a:r>
                  <a:rPr lang="en-US" dirty="0"/>
                  <a:t> under </a:t>
                </a:r>
                <a:r>
                  <a:rPr lang="en-US" dirty="0">
                    <a:solidFill>
                      <a:srgbClr val="FF0000"/>
                    </a:solidFill>
                  </a:rPr>
                  <a:t>multiplication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     </a:t>
                </a:r>
                <a:r>
                  <a:rPr lang="en-US" dirty="0">
                    <a:solidFill>
                      <a:srgbClr val="002060"/>
                    </a:solidFill>
                  </a:rPr>
                  <a:t>then,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  <a:blipFill>
                <a:blip r:embed="rId2"/>
                <a:stretch>
                  <a:fillRect l="-920" b="-5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3D0349B3-EDB4-45AA-A0FC-07F1803C5271}"/>
              </a:ext>
            </a:extLst>
          </p:cNvPr>
          <p:cNvSpPr/>
          <p:nvPr/>
        </p:nvSpPr>
        <p:spPr>
          <a:xfrm>
            <a:off x="218529" y="2423391"/>
            <a:ext cx="1483272" cy="484909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369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Important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/>
              <p:nvPr/>
            </p:nvSpPr>
            <p:spPr>
              <a:xfrm>
                <a:off x="796259" y="981672"/>
                <a:ext cx="37249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kern="12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19F8D-2FB9-18CF-EC86-E0B915776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9" y="981672"/>
                <a:ext cx="37249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95" y="1775363"/>
                <a:ext cx="2155405" cy="779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7DB9D7-53C5-AF1C-17DD-E17D4044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" y="1775363"/>
                <a:ext cx="2155405" cy="779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0BCBD8-89E5-EAB9-FDF4-42B75C704C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61937" y="598935"/>
                <a:ext cx="1803400" cy="1117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endParaRPr lang="en-IN" dirty="0"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0BCBD8-89E5-EAB9-FDF4-42B75C70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937" y="598935"/>
                <a:ext cx="1803400" cy="1117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B518E7-CFDF-EB3A-BD10-27CB3F0F5500}"/>
                  </a:ext>
                </a:extLst>
              </p:cNvPr>
              <p:cNvSpPr txBox="1"/>
              <p:nvPr/>
            </p:nvSpPr>
            <p:spPr>
              <a:xfrm>
                <a:off x="1724025" y="1907539"/>
                <a:ext cx="6689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…−8,  −4,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8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B518E7-CFDF-EB3A-BD10-27CB3F0F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25" y="1907539"/>
                <a:ext cx="66897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51C215-5233-6CD0-07DE-A8BA50FCE1C7}"/>
                  </a:ext>
                </a:extLst>
              </p:cNvPr>
              <p:cNvSpPr txBox="1"/>
              <p:nvPr/>
            </p:nvSpPr>
            <p:spPr>
              <a:xfrm>
                <a:off x="1838325" y="2840930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…−7,  −3,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51C215-5233-6CD0-07DE-A8BA50FC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840930"/>
                <a:ext cx="55340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F55081-887D-3169-7300-5AC6F39B9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95" y="2700094"/>
                <a:ext cx="2155405" cy="779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F55081-887D-3169-7300-5AC6F39B9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" y="2700094"/>
                <a:ext cx="2155405" cy="7798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8464FE3-F041-9F0C-D745-9EADF9A9D4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95" y="3620785"/>
                <a:ext cx="2155405" cy="779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8464FE3-F041-9F0C-D745-9EADF9A9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" y="3620785"/>
                <a:ext cx="2155405" cy="7798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050F2-D788-1897-6DF7-9686C7C5D314}"/>
                  </a:ext>
                </a:extLst>
              </p:cNvPr>
              <p:cNvSpPr txBox="1"/>
              <p:nvPr/>
            </p:nvSpPr>
            <p:spPr>
              <a:xfrm>
                <a:off x="1838325" y="3747955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…−6,  −2,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050F2-D788-1897-6DF7-9686C7C5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3747955"/>
                <a:ext cx="553402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17167BA-53CE-CC20-6348-71BF8A159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95" y="4539181"/>
                <a:ext cx="2155405" cy="779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0" kern="12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17167BA-53CE-CC20-6348-71BF8A15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" y="4539181"/>
                <a:ext cx="2155405" cy="7798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F3804C-005A-279D-FD92-0424464C41BF}"/>
                  </a:ext>
                </a:extLst>
              </p:cNvPr>
              <p:cNvSpPr txBox="1"/>
              <p:nvPr/>
            </p:nvSpPr>
            <p:spPr>
              <a:xfrm>
                <a:off x="1838325" y="4654980"/>
                <a:ext cx="5534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…−5,  −1,  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7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F3804C-005A-279D-FD92-0424464C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4654980"/>
                <a:ext cx="55340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744105-FD5B-D405-4F02-C92301579759}"/>
                  </a:ext>
                </a:extLst>
              </p:cNvPr>
              <p:cNvSpPr txBox="1"/>
              <p:nvPr/>
            </p:nvSpPr>
            <p:spPr>
              <a:xfrm>
                <a:off x="181395" y="5702841"/>
                <a:ext cx="16593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744105-FD5B-D405-4F02-C9230157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" y="5702841"/>
                <a:ext cx="16593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20CA2C-F725-D382-06DC-71303DBA3EA2}"/>
              </a:ext>
            </a:extLst>
          </p:cNvPr>
          <p:cNvSpPr/>
          <p:nvPr/>
        </p:nvSpPr>
        <p:spPr>
          <a:xfrm>
            <a:off x="5094287" y="1818639"/>
            <a:ext cx="823913" cy="351536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085C96-B1B7-D5A8-1233-3ACBE6857CD5}"/>
                  </a:ext>
                </a:extLst>
              </p:cNvPr>
              <p:cNvSpPr txBox="1"/>
              <p:nvPr/>
            </p:nvSpPr>
            <p:spPr>
              <a:xfrm>
                <a:off x="1542384" y="5726206"/>
                <a:ext cx="4068000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2800" b="0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2800" b="0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IN" sz="280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b="0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kern="1200" dirty="0">
                  <a:solidFill>
                    <a:srgbClr val="002060"/>
                  </a:solidFill>
                  <a:ea typeface="Roboto Condensed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085C96-B1B7-D5A8-1233-3ACBE685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84" y="5726206"/>
                <a:ext cx="4068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4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3" grpId="0"/>
      <p:bldP spid="24" grpId="0"/>
      <p:bldP spid="7" grpId="0"/>
      <p:bldP spid="10" grpId="0"/>
      <p:bldP spid="12" grpId="0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Order of an elements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The order of an element </a:t>
                </a:r>
                <a:r>
                  <a:rPr lang="en-IN" b="1" dirty="0"/>
                  <a:t>a </a:t>
                </a:r>
                <a:r>
                  <a:rPr lang="en-IN" dirty="0"/>
                  <a:t>in group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the </a:t>
                </a:r>
                <a:r>
                  <a:rPr lang="en-IN" dirty="0">
                    <a:solidFill>
                      <a:srgbClr val="FF0000"/>
                    </a:solidFill>
                  </a:rPr>
                  <a:t>smallest positive integer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266700" indent="0">
                  <a:lnSpc>
                    <a:spcPct val="150000"/>
                  </a:lnSpc>
                  <a:buNone/>
                </a:pPr>
                <a:r>
                  <a:rPr lang="en-IN" dirty="0"/>
                  <a:t>such that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IN" b="1" i="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dirty="0"/>
                  <a:t>. (In additive notation, this would be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𝐧𝐚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dirty="0"/>
                  <a:t>.)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If no such integer exists, we say that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has infinite order.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The order of an element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is denoted by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I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The order of identity element is always 1.</a:t>
                </a:r>
              </a:p>
              <a:p>
                <a:pPr marL="457200" lvl="1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3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252565" y="937592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E392F0-6764-4EB5-81EB-30B6287B3985}"/>
              </a:ext>
            </a:extLst>
          </p:cNvPr>
          <p:cNvSpPr/>
          <p:nvPr/>
        </p:nvSpPr>
        <p:spPr>
          <a:xfrm>
            <a:off x="265265" y="1623375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61954" y="933992"/>
                <a:ext cx="61562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order of each elements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  <a:endParaRPr lang="en-US" sz="2800" u="sng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54" y="933992"/>
                <a:ext cx="6156237" cy="523220"/>
              </a:xfrm>
              <a:prstGeom prst="rect">
                <a:avLst/>
              </a:prstGeom>
              <a:blipFill>
                <a:blip r:embed="rId2"/>
                <a:stretch>
                  <a:fillRect l="-2079" t="-11628" r="-69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18041" y="1489014"/>
                <a:ext cx="10268146" cy="129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d>
                  </m:oMath>
                </a14:m>
                <a:endParaRPr lang="en-IN" sz="2800" i="1" dirty="0">
                  <a:solidFill>
                    <a:srgbClr val="002060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IN" sz="24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41" y="1489014"/>
                <a:ext cx="10268146" cy="1292020"/>
              </a:xfrm>
              <a:prstGeom prst="rect">
                <a:avLst/>
              </a:prstGeom>
              <a:blipFill>
                <a:blip r:embed="rId3"/>
                <a:stretch>
                  <a:fillRect l="-1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D6E7A7-CE25-CFB7-48AC-23C0871FADE7}"/>
                  </a:ext>
                </a:extLst>
              </p:cNvPr>
              <p:cNvSpPr txBox="1"/>
              <p:nvPr/>
            </p:nvSpPr>
            <p:spPr>
              <a:xfrm>
                <a:off x="360109" y="2826958"/>
                <a:ext cx="57358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1 as 0 is the identity element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D6E7A7-CE25-CFB7-48AC-23C0871FA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09" y="2826958"/>
                <a:ext cx="5735881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73690B-64DF-B3A9-6DFC-ADEF48E4F27C}"/>
              </a:ext>
            </a:extLst>
          </p:cNvPr>
          <p:cNvSpPr txBox="1"/>
          <p:nvPr/>
        </p:nvSpPr>
        <p:spPr>
          <a:xfrm>
            <a:off x="379565" y="3470151"/>
            <a:ext cx="2264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Order of </a:t>
            </a:r>
            <a:r>
              <a:rPr lang="en-IN" sz="2800" b="1" u="sng" dirty="0">
                <a:solidFill>
                  <a:srgbClr val="00206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AC5B7-69C0-2395-74BA-CDE9A9CE7438}"/>
                  </a:ext>
                </a:extLst>
              </p:cNvPr>
              <p:cNvSpPr txBox="1"/>
              <p:nvPr/>
            </p:nvSpPr>
            <p:spPr>
              <a:xfrm>
                <a:off x="408250" y="4129422"/>
                <a:ext cx="3004800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AC5B7-69C0-2395-74BA-CDE9A9CE7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50" y="4129422"/>
                <a:ext cx="30048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46F43-C9E5-874A-2348-F5C8C70EB467}"/>
                  </a:ext>
                </a:extLst>
              </p:cNvPr>
              <p:cNvSpPr txBox="1"/>
              <p:nvPr/>
            </p:nvSpPr>
            <p:spPr>
              <a:xfrm>
                <a:off x="476523" y="4995577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746F43-C9E5-874A-2348-F5C8C70E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3" y="4995577"/>
                <a:ext cx="15066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A1C1E-75E0-D4AC-EA23-11E32868FECD}"/>
                  </a:ext>
                </a:extLst>
              </p:cNvPr>
              <p:cNvSpPr txBox="1"/>
              <p:nvPr/>
            </p:nvSpPr>
            <p:spPr>
              <a:xfrm>
                <a:off x="1398230" y="5844828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A1C1E-75E0-D4AC-EA23-11E32868F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30" y="5844828"/>
                <a:ext cx="15066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8A0383-1F6B-9147-3E44-0DB47965C8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8A0383-1F6B-9147-3E44-0DB47965C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17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5B4E4E-CED4-D173-2CB2-4ECB6008BC33}"/>
                  </a:ext>
                </a:extLst>
              </p:cNvPr>
              <p:cNvSpPr txBox="1"/>
              <p:nvPr/>
            </p:nvSpPr>
            <p:spPr>
              <a:xfrm>
                <a:off x="1854244" y="5002676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5B4E4E-CED4-D173-2CB2-4ECB6008B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44" y="5002676"/>
                <a:ext cx="98465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8713B-1674-CCA8-EB6C-09D24089C56D}"/>
                  </a:ext>
                </a:extLst>
              </p:cNvPr>
              <p:cNvSpPr txBox="1"/>
              <p:nvPr/>
            </p:nvSpPr>
            <p:spPr>
              <a:xfrm>
                <a:off x="2837305" y="5829833"/>
                <a:ext cx="8687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8713B-1674-CCA8-EB6C-09D24089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05" y="5829833"/>
                <a:ext cx="86873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23C4AB-41CA-ECC2-047C-F6B160E5201D}"/>
                  </a:ext>
                </a:extLst>
              </p:cNvPr>
              <p:cNvSpPr txBox="1"/>
              <p:nvPr/>
            </p:nvSpPr>
            <p:spPr>
              <a:xfrm>
                <a:off x="5220660" y="5840935"/>
                <a:ext cx="6671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23C4AB-41CA-ECC2-047C-F6B160E52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60" y="5840935"/>
                <a:ext cx="6671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399B3B-EB8D-40B9-DB9D-4E433B315913}"/>
                  </a:ext>
                </a:extLst>
              </p:cNvPr>
              <p:cNvSpPr txBox="1"/>
              <p:nvPr/>
            </p:nvSpPr>
            <p:spPr>
              <a:xfrm>
                <a:off x="3357068" y="5008391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399B3B-EB8D-40B9-DB9D-4E433B315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068" y="5008391"/>
                <a:ext cx="7602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5C2EE2-A344-EB86-94AA-31171E730526}"/>
                  </a:ext>
                </a:extLst>
              </p:cNvPr>
              <p:cNvSpPr txBox="1"/>
              <p:nvPr/>
            </p:nvSpPr>
            <p:spPr>
              <a:xfrm>
                <a:off x="3604435" y="5835384"/>
                <a:ext cx="16496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5C2EE2-A344-EB86-94AA-31171E730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435" y="5835384"/>
                <a:ext cx="164964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44DC624-05DF-C2E8-55E2-EF3F2B125EC6}"/>
              </a:ext>
            </a:extLst>
          </p:cNvPr>
          <p:cNvGrpSpPr/>
          <p:nvPr/>
        </p:nvGrpSpPr>
        <p:grpSpPr>
          <a:xfrm>
            <a:off x="3585112" y="3691440"/>
            <a:ext cx="4379706" cy="1186524"/>
            <a:chOff x="3585112" y="3691440"/>
            <a:chExt cx="4379706" cy="1186524"/>
          </a:xfrm>
        </p:grpSpPr>
        <p:sp>
          <p:nvSpPr>
            <p:cNvPr id="23" name="Speech Bubble: Oval 22">
              <a:extLst>
                <a:ext uri="{FF2B5EF4-FFF2-40B4-BE49-F238E27FC236}">
                  <a16:creationId xmlns:a16="http://schemas.microsoft.com/office/drawing/2014/main" id="{4ECED320-A187-73E3-31C0-1EEB9800C165}"/>
                </a:ext>
              </a:extLst>
            </p:cNvPr>
            <p:cNvSpPr/>
            <p:nvPr/>
          </p:nvSpPr>
          <p:spPr>
            <a:xfrm>
              <a:off x="3585112" y="3691440"/>
              <a:ext cx="3572539" cy="1186524"/>
            </a:xfrm>
            <a:prstGeom prst="wedgeEllipseCallout">
              <a:avLst>
                <a:gd name="adj1" fmla="val -74404"/>
                <a:gd name="adj2" fmla="val 6698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7D0406-CE3A-E926-5968-50B046961AA4}"/>
                </a:ext>
              </a:extLst>
            </p:cNvPr>
            <p:cNvSpPr txBox="1"/>
            <p:nvPr/>
          </p:nvSpPr>
          <p:spPr>
            <a:xfrm>
              <a:off x="3966835" y="4014913"/>
              <a:ext cx="3997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I.e., one time one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89B006-AB85-C569-8A03-BC6F87E11062}"/>
                  </a:ext>
                </a:extLst>
              </p:cNvPr>
              <p:cNvSpPr txBox="1"/>
              <p:nvPr/>
            </p:nvSpPr>
            <p:spPr>
              <a:xfrm>
                <a:off x="2557930" y="5009079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89B006-AB85-C569-8A03-BC6F87E1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30" y="5009079"/>
                <a:ext cx="98465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8BF54B6-BAF6-16EA-A217-0D68110F3674}"/>
              </a:ext>
            </a:extLst>
          </p:cNvPr>
          <p:cNvGrpSpPr/>
          <p:nvPr/>
        </p:nvGrpSpPr>
        <p:grpSpPr>
          <a:xfrm>
            <a:off x="4524072" y="4642667"/>
            <a:ext cx="4262743" cy="1186524"/>
            <a:chOff x="4524072" y="4642667"/>
            <a:chExt cx="4262743" cy="1186524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EC934812-C75F-6074-8B6E-FE0F67DA1A3B}"/>
                </a:ext>
              </a:extLst>
            </p:cNvPr>
            <p:cNvSpPr/>
            <p:nvPr/>
          </p:nvSpPr>
          <p:spPr>
            <a:xfrm>
              <a:off x="4524072" y="4642667"/>
              <a:ext cx="3572539" cy="1186524"/>
            </a:xfrm>
            <a:prstGeom prst="wedgeEllipseCallout">
              <a:avLst>
                <a:gd name="adj1" fmla="val -74404"/>
                <a:gd name="adj2" fmla="val 6698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E3EA57-DF66-9EC1-4106-4027A70DFE1C}"/>
                </a:ext>
              </a:extLst>
            </p:cNvPr>
            <p:cNvSpPr txBox="1"/>
            <p:nvPr/>
          </p:nvSpPr>
          <p:spPr>
            <a:xfrm>
              <a:off x="4788832" y="4966140"/>
              <a:ext cx="39979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I.e., Two times one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F08550-E783-1037-532B-F44738637FFF}"/>
                  </a:ext>
                </a:extLst>
              </p:cNvPr>
              <p:cNvSpPr txBox="1"/>
              <p:nvPr/>
            </p:nvSpPr>
            <p:spPr>
              <a:xfrm>
                <a:off x="5903892" y="5829833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F08550-E783-1037-532B-F4473863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92" y="5829833"/>
                <a:ext cx="7602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6" grpId="0"/>
      <p:bldP spid="7" grpId="0"/>
      <p:bldP spid="13" grpId="0"/>
      <p:bldP spid="14" grpId="0"/>
      <p:bldP spid="16" grpId="0" animBg="1"/>
      <p:bldP spid="18" grpId="0"/>
      <p:bldP spid="19" grpId="0"/>
      <p:bldP spid="8" grpId="0"/>
      <p:bldP spid="22" grpId="0"/>
      <p:bldP spid="24" grpId="0"/>
      <p:bldP spid="26" grpId="0"/>
      <p:bldP spid="35" grpId="0"/>
      <p:bldP spid="25" grpId="0"/>
      <p:bldP spid="3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57A4B8-D43C-65EE-DA44-6871A93C10D7}"/>
                  </a:ext>
                </a:extLst>
              </p:cNvPr>
              <p:cNvSpPr txBox="1"/>
              <p:nvPr/>
            </p:nvSpPr>
            <p:spPr>
              <a:xfrm>
                <a:off x="16875869" y="2563261"/>
                <a:ext cx="4447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57A4B8-D43C-65EE-DA44-6871A93C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5869" y="2563261"/>
                <a:ext cx="4447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A6D3E-7367-1260-E3C1-CB40A91F056C}"/>
              </a:ext>
            </a:extLst>
          </p:cNvPr>
          <p:cNvCxnSpPr>
            <a:cxnSpLocks/>
          </p:cNvCxnSpPr>
          <p:nvPr/>
        </p:nvCxnSpPr>
        <p:spPr>
          <a:xfrm>
            <a:off x="18395866" y="52035"/>
            <a:ext cx="0" cy="5904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91DB2C-859D-333F-2B2E-378768D7A288}"/>
                  </a:ext>
                </a:extLst>
              </p:cNvPr>
              <p:cNvSpPr txBox="1"/>
              <p:nvPr/>
            </p:nvSpPr>
            <p:spPr>
              <a:xfrm>
                <a:off x="4728868" y="5998163"/>
                <a:ext cx="2022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91DB2C-859D-333F-2B2E-378768D7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68" y="5998163"/>
                <a:ext cx="20223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8A0383-1F6B-9147-3E44-0DB47965C8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8A0383-1F6B-9147-3E44-0DB47965C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6C2ACE2-1441-37FD-C0AB-63DC782BFD08}"/>
              </a:ext>
            </a:extLst>
          </p:cNvPr>
          <p:cNvSpPr txBox="1"/>
          <p:nvPr/>
        </p:nvSpPr>
        <p:spPr>
          <a:xfrm>
            <a:off x="16843303" y="299280"/>
            <a:ext cx="2264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Order of </a:t>
            </a:r>
            <a:r>
              <a:rPr lang="en-IN" sz="2800" b="1" u="sng" dirty="0">
                <a:solidFill>
                  <a:srgbClr val="00206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596B9-341C-E967-AAB5-652E74916DDF}"/>
                  </a:ext>
                </a:extLst>
              </p:cNvPr>
              <p:cNvSpPr txBox="1"/>
              <p:nvPr/>
            </p:nvSpPr>
            <p:spPr>
              <a:xfrm>
                <a:off x="17469860" y="1826158"/>
                <a:ext cx="380372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596B9-341C-E967-AAB5-652E7491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860" y="1826158"/>
                <a:ext cx="3803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319C8-2E89-2D09-8307-F56AF536F8D8}"/>
                  </a:ext>
                </a:extLst>
              </p:cNvPr>
              <p:cNvSpPr txBox="1"/>
              <p:nvPr/>
            </p:nvSpPr>
            <p:spPr>
              <a:xfrm>
                <a:off x="17469860" y="2742214"/>
                <a:ext cx="46047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319C8-2E89-2D09-8307-F56AF536F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860" y="2742214"/>
                <a:ext cx="460470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51C823-A290-9FC6-DCCB-70426B57902D}"/>
                  </a:ext>
                </a:extLst>
              </p:cNvPr>
              <p:cNvSpPr txBox="1"/>
              <p:nvPr/>
            </p:nvSpPr>
            <p:spPr>
              <a:xfrm>
                <a:off x="16038799" y="2719820"/>
                <a:ext cx="44591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51C823-A290-9FC6-DCCB-70426B579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799" y="2719820"/>
                <a:ext cx="445917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B86F85-AC63-5BAE-1C30-2729CFC76903}"/>
                  </a:ext>
                </a:extLst>
              </p:cNvPr>
              <p:cNvSpPr txBox="1"/>
              <p:nvPr/>
            </p:nvSpPr>
            <p:spPr>
              <a:xfrm>
                <a:off x="15999596" y="3430748"/>
                <a:ext cx="4551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B86F85-AC63-5BAE-1C30-2729CFC76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9596" y="3430748"/>
                <a:ext cx="455153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218A73-6E2B-4531-4800-D9356124C961}"/>
                  </a:ext>
                </a:extLst>
              </p:cNvPr>
              <p:cNvSpPr txBox="1"/>
              <p:nvPr/>
            </p:nvSpPr>
            <p:spPr>
              <a:xfrm>
                <a:off x="16017533" y="4150889"/>
                <a:ext cx="45515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218A73-6E2B-4531-4800-D9356124C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7533" y="4150889"/>
                <a:ext cx="455152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9F01EC-6DF3-281D-624C-5EC1E2ACDC59}"/>
                  </a:ext>
                </a:extLst>
              </p:cNvPr>
              <p:cNvSpPr txBox="1"/>
              <p:nvPr/>
            </p:nvSpPr>
            <p:spPr>
              <a:xfrm>
                <a:off x="16049211" y="4859878"/>
                <a:ext cx="46933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9F01EC-6DF3-281D-624C-5EC1E2ACD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9211" y="4859878"/>
                <a:ext cx="469331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BB857B-02CC-BF17-5E68-0D653C4F14B4}"/>
                  </a:ext>
                </a:extLst>
              </p:cNvPr>
              <p:cNvSpPr txBox="1"/>
              <p:nvPr/>
            </p:nvSpPr>
            <p:spPr>
              <a:xfrm>
                <a:off x="17144663" y="5548412"/>
                <a:ext cx="19548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BB857B-02CC-BF17-5E68-0D653C4F1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663" y="5548412"/>
                <a:ext cx="195489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24B816-1CD3-80BF-A6EA-9BFA8A0C6F2F}"/>
                  </a:ext>
                </a:extLst>
              </p:cNvPr>
              <p:cNvSpPr txBox="1"/>
              <p:nvPr/>
            </p:nvSpPr>
            <p:spPr>
              <a:xfrm>
                <a:off x="4886732" y="867127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24B816-1CD3-80BF-A6EA-9BFA8A0C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732" y="867127"/>
                <a:ext cx="69740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44B73A-F05E-3D81-0C6F-29A1462CABAD}"/>
                  </a:ext>
                </a:extLst>
              </p:cNvPr>
              <p:cNvSpPr txBox="1"/>
              <p:nvPr/>
            </p:nvSpPr>
            <p:spPr>
              <a:xfrm>
                <a:off x="1062088" y="867127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44B73A-F05E-3D81-0C6F-29A1462C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88" y="867127"/>
                <a:ext cx="14283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5C65E4-788E-7273-0AB1-2193D7D0C585}"/>
                  </a:ext>
                </a:extLst>
              </p:cNvPr>
              <p:cNvSpPr txBox="1"/>
              <p:nvPr/>
            </p:nvSpPr>
            <p:spPr>
              <a:xfrm>
                <a:off x="2351284" y="870854"/>
                <a:ext cx="2634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5C65E4-788E-7273-0AB1-2193D7D0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84" y="870854"/>
                <a:ext cx="263421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ACDCD-1801-3388-674A-4B90B8A452CF}"/>
                  </a:ext>
                </a:extLst>
              </p:cNvPr>
              <p:cNvSpPr txBox="1"/>
              <p:nvPr/>
            </p:nvSpPr>
            <p:spPr>
              <a:xfrm>
                <a:off x="110386" y="895081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ACDCD-1801-3388-674A-4B90B8A45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6" y="895081"/>
                <a:ext cx="118473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1BAE5C-8677-D342-D7A0-AAC421ED7B70}"/>
                  </a:ext>
                </a:extLst>
              </p:cNvPr>
              <p:cNvSpPr txBox="1"/>
              <p:nvPr/>
            </p:nvSpPr>
            <p:spPr>
              <a:xfrm>
                <a:off x="5568508" y="854699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1BAE5C-8677-D342-D7A0-AAC421ED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508" y="854699"/>
                <a:ext cx="79318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48B0BD-0637-67FF-B993-27E7CB0032A1}"/>
                  </a:ext>
                </a:extLst>
              </p:cNvPr>
              <p:cNvSpPr txBox="1"/>
              <p:nvPr/>
            </p:nvSpPr>
            <p:spPr>
              <a:xfrm>
                <a:off x="5736281" y="1502316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48B0BD-0637-67FF-B993-27E7CB003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81" y="1502316"/>
                <a:ext cx="69740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D8EA6B-C55E-94A5-80CD-CD22BD1AFF89}"/>
                  </a:ext>
                </a:extLst>
              </p:cNvPr>
              <p:cNvSpPr txBox="1"/>
              <p:nvPr/>
            </p:nvSpPr>
            <p:spPr>
              <a:xfrm>
                <a:off x="1051071" y="1529898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D8EA6B-C55E-94A5-80CD-CD22BD1A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1" y="1529898"/>
                <a:ext cx="142832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22526-E0C0-2E69-D5D6-98D89161CC54}"/>
                  </a:ext>
                </a:extLst>
              </p:cNvPr>
              <p:cNvSpPr txBox="1"/>
              <p:nvPr/>
            </p:nvSpPr>
            <p:spPr>
              <a:xfrm>
                <a:off x="2340266" y="1511591"/>
                <a:ext cx="3727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422526-E0C0-2E69-D5D6-98D89161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66" y="1511591"/>
                <a:ext cx="372780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79A1F-DC21-66C4-5935-D893CD647837}"/>
                  </a:ext>
                </a:extLst>
              </p:cNvPr>
              <p:cNvSpPr txBox="1"/>
              <p:nvPr/>
            </p:nvSpPr>
            <p:spPr>
              <a:xfrm>
                <a:off x="99369" y="1535818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79A1F-DC21-66C4-5935-D893CD647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9" y="1535818"/>
                <a:ext cx="118473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77E032-A1EF-2CDD-37C5-177518A990FC}"/>
                  </a:ext>
                </a:extLst>
              </p:cNvPr>
              <p:cNvSpPr txBox="1"/>
              <p:nvPr/>
            </p:nvSpPr>
            <p:spPr>
              <a:xfrm>
                <a:off x="6418057" y="1489888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77E032-A1EF-2CDD-37C5-177518A99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57" y="1489888"/>
                <a:ext cx="79318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14D0F-FDF8-5B52-DA5D-313247B6C170}"/>
                  </a:ext>
                </a:extLst>
              </p:cNvPr>
              <p:cNvSpPr txBox="1"/>
              <p:nvPr/>
            </p:nvSpPr>
            <p:spPr>
              <a:xfrm>
                <a:off x="6625239" y="2142080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14D0F-FDF8-5B52-DA5D-313247B6C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39" y="2142080"/>
                <a:ext cx="69740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C19D2-05C6-6A94-18E5-E68766E4EA4B}"/>
                  </a:ext>
                </a:extLst>
              </p:cNvPr>
              <p:cNvSpPr txBox="1"/>
              <p:nvPr/>
            </p:nvSpPr>
            <p:spPr>
              <a:xfrm>
                <a:off x="1047658" y="2158645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C19D2-05C6-6A94-18E5-E68766E4E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58" y="2158645"/>
                <a:ext cx="142832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C1303-A539-5462-BD26-3ABC6C4E4545}"/>
                  </a:ext>
                </a:extLst>
              </p:cNvPr>
              <p:cNvSpPr txBox="1"/>
              <p:nvPr/>
            </p:nvSpPr>
            <p:spPr>
              <a:xfrm>
                <a:off x="2336852" y="2140338"/>
                <a:ext cx="44473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C1303-A539-5462-BD26-3ABC6C4E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52" y="2140338"/>
                <a:ext cx="44473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AEFF4B-5A6C-3445-33DB-ABBD6100178A}"/>
                  </a:ext>
                </a:extLst>
              </p:cNvPr>
              <p:cNvSpPr txBox="1"/>
              <p:nvPr/>
            </p:nvSpPr>
            <p:spPr>
              <a:xfrm>
                <a:off x="95956" y="2164565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AEFF4B-5A6C-3445-33DB-ABBD61001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" y="2164565"/>
                <a:ext cx="118473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479B50-EDE7-9354-372D-8BDACF33165D}"/>
                  </a:ext>
                </a:extLst>
              </p:cNvPr>
              <p:cNvSpPr txBox="1"/>
              <p:nvPr/>
            </p:nvSpPr>
            <p:spPr>
              <a:xfrm>
                <a:off x="7307015" y="2129652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479B50-EDE7-9354-372D-8BDACF331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15" y="2129652"/>
                <a:ext cx="79318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D3C2ED-6097-42F2-1B3F-578178394250}"/>
                  </a:ext>
                </a:extLst>
              </p:cNvPr>
              <p:cNvSpPr txBox="1"/>
              <p:nvPr/>
            </p:nvSpPr>
            <p:spPr>
              <a:xfrm>
                <a:off x="7503176" y="2832900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D3C2ED-6097-42F2-1B3F-57817839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76" y="2832900"/>
                <a:ext cx="69740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7D4614-C47E-CC47-0904-151CC0EB460A}"/>
                  </a:ext>
                </a:extLst>
              </p:cNvPr>
              <p:cNvSpPr txBox="1"/>
              <p:nvPr/>
            </p:nvSpPr>
            <p:spPr>
              <a:xfrm>
                <a:off x="1066279" y="2827431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7D4614-C47E-CC47-0904-151CC0EB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9" y="2827431"/>
                <a:ext cx="142832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869E45-E8CA-63BD-DC17-49FFF01B05D7}"/>
                  </a:ext>
                </a:extLst>
              </p:cNvPr>
              <p:cNvSpPr txBox="1"/>
              <p:nvPr/>
            </p:nvSpPr>
            <p:spPr>
              <a:xfrm>
                <a:off x="2355473" y="2809124"/>
                <a:ext cx="52607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869E45-E8CA-63BD-DC17-49FFF01B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73" y="2809124"/>
                <a:ext cx="526077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5E60C0-0E55-BAE2-0F00-686254A984E7}"/>
                  </a:ext>
                </a:extLst>
              </p:cNvPr>
              <p:cNvSpPr txBox="1"/>
              <p:nvPr/>
            </p:nvSpPr>
            <p:spPr>
              <a:xfrm>
                <a:off x="114577" y="2833351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5E60C0-0E55-BAE2-0F00-686254A98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7" y="2833351"/>
                <a:ext cx="118473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F69FD8-C85E-0D12-28AB-4997C4BB51D1}"/>
                  </a:ext>
                </a:extLst>
              </p:cNvPr>
              <p:cNvSpPr txBox="1"/>
              <p:nvPr/>
            </p:nvSpPr>
            <p:spPr>
              <a:xfrm>
                <a:off x="8184952" y="2820472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F69FD8-C85E-0D12-28AB-4997C4BB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952" y="2820472"/>
                <a:ext cx="79318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014438-D0F8-630F-33A5-AD3AB1D615AB}"/>
                  </a:ext>
                </a:extLst>
              </p:cNvPr>
              <p:cNvSpPr txBox="1"/>
              <p:nvPr/>
            </p:nvSpPr>
            <p:spPr>
              <a:xfrm>
                <a:off x="8338008" y="3482536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014438-D0F8-630F-33A5-AD3AB1D61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08" y="3482536"/>
                <a:ext cx="69740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C4DCD1-BFB2-4F5F-28F1-D6FBA6312527}"/>
                  </a:ext>
                </a:extLst>
              </p:cNvPr>
              <p:cNvSpPr txBox="1"/>
              <p:nvPr/>
            </p:nvSpPr>
            <p:spPr>
              <a:xfrm>
                <a:off x="1054517" y="3488503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C4DCD1-BFB2-4F5F-28F1-D6FBA6312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17" y="3488503"/>
                <a:ext cx="142832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755895-18AE-A413-41E1-15FBEB1665DA}"/>
                  </a:ext>
                </a:extLst>
              </p:cNvPr>
              <p:cNvSpPr txBox="1"/>
              <p:nvPr/>
            </p:nvSpPr>
            <p:spPr>
              <a:xfrm>
                <a:off x="2343711" y="3470196"/>
                <a:ext cx="6161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755895-18AE-A413-41E1-15FBEB16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11" y="3470196"/>
                <a:ext cx="616131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057F5D-D6D5-4E74-42AD-D36E63B19AA4}"/>
                  </a:ext>
                </a:extLst>
              </p:cNvPr>
              <p:cNvSpPr txBox="1"/>
              <p:nvPr/>
            </p:nvSpPr>
            <p:spPr>
              <a:xfrm>
                <a:off x="102815" y="3494423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057F5D-D6D5-4E74-42AD-D36E63B19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" y="3494423"/>
                <a:ext cx="118473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41BD0C-C2D9-3021-DDE4-B3426E1E54D3}"/>
                  </a:ext>
                </a:extLst>
              </p:cNvPr>
              <p:cNvSpPr txBox="1"/>
              <p:nvPr/>
            </p:nvSpPr>
            <p:spPr>
              <a:xfrm>
                <a:off x="9076569" y="3492561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41BD0C-C2D9-3021-DDE4-B3426E1E5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569" y="3492561"/>
                <a:ext cx="793185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5D0E63-C4D6-B7D8-0FC7-0E7DFED95B6F}"/>
                  </a:ext>
                </a:extLst>
              </p:cNvPr>
              <p:cNvSpPr txBox="1"/>
              <p:nvPr/>
            </p:nvSpPr>
            <p:spPr>
              <a:xfrm>
                <a:off x="9219898" y="4129710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5D0E63-C4D6-B7D8-0FC7-0E7DFED9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98" y="4129710"/>
                <a:ext cx="697404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B80457-C9CD-34FC-CE7C-995F44639346}"/>
                  </a:ext>
                </a:extLst>
              </p:cNvPr>
              <p:cNvSpPr txBox="1"/>
              <p:nvPr/>
            </p:nvSpPr>
            <p:spPr>
              <a:xfrm>
                <a:off x="1047658" y="4135560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8B80457-C9CD-34FC-CE7C-995F4463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58" y="4135560"/>
                <a:ext cx="1428327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84D57F-9B0C-7133-100B-57518EC039F2}"/>
                  </a:ext>
                </a:extLst>
              </p:cNvPr>
              <p:cNvSpPr txBox="1"/>
              <p:nvPr/>
            </p:nvSpPr>
            <p:spPr>
              <a:xfrm>
                <a:off x="2336851" y="4117253"/>
                <a:ext cx="7016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84D57F-9B0C-7133-100B-57518EC0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51" y="4117253"/>
                <a:ext cx="7016468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EF5CC1-C02E-C1AB-D3A1-448414FAD678}"/>
                  </a:ext>
                </a:extLst>
              </p:cNvPr>
              <p:cNvSpPr txBox="1"/>
              <p:nvPr/>
            </p:nvSpPr>
            <p:spPr>
              <a:xfrm>
                <a:off x="95956" y="4141480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EF5CC1-C02E-C1AB-D3A1-448414FA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6" y="4141480"/>
                <a:ext cx="1184733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EAC430-8393-2753-B0F0-622945C35FBA}"/>
                  </a:ext>
                </a:extLst>
              </p:cNvPr>
              <p:cNvSpPr txBox="1"/>
              <p:nvPr/>
            </p:nvSpPr>
            <p:spPr>
              <a:xfrm>
                <a:off x="9958459" y="4116875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EAC430-8393-2753-B0F0-622945C3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459" y="4116875"/>
                <a:ext cx="793185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C34F38-00AE-CB74-57FD-2E6FBE2162BC}"/>
                  </a:ext>
                </a:extLst>
              </p:cNvPr>
              <p:cNvSpPr txBox="1"/>
              <p:nvPr/>
            </p:nvSpPr>
            <p:spPr>
              <a:xfrm>
                <a:off x="10115681" y="4786016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C34F38-00AE-CB74-57FD-2E6FBE21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681" y="4786016"/>
                <a:ext cx="69740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43418D-A77F-DF9C-6DCC-62EAAE3C97AA}"/>
                  </a:ext>
                </a:extLst>
              </p:cNvPr>
              <p:cNvSpPr txBox="1"/>
              <p:nvPr/>
            </p:nvSpPr>
            <p:spPr>
              <a:xfrm>
                <a:off x="1062091" y="4780849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43418D-A77F-DF9C-6DCC-62EAAE3C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91" y="4780849"/>
                <a:ext cx="1428327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9D0607-E9F7-F7C8-0A02-D13564A23F48}"/>
                  </a:ext>
                </a:extLst>
              </p:cNvPr>
              <p:cNvSpPr txBox="1"/>
              <p:nvPr/>
            </p:nvSpPr>
            <p:spPr>
              <a:xfrm>
                <a:off x="2351284" y="4762542"/>
                <a:ext cx="7924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9D0607-E9F7-F7C8-0A02-D13564A2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84" y="4762542"/>
                <a:ext cx="7924606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820135-8FDA-3D37-B535-671440C9E72B}"/>
                  </a:ext>
                </a:extLst>
              </p:cNvPr>
              <p:cNvSpPr txBox="1"/>
              <p:nvPr/>
            </p:nvSpPr>
            <p:spPr>
              <a:xfrm>
                <a:off x="110389" y="4786769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820135-8FDA-3D37-B535-671440C9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9" y="4786769"/>
                <a:ext cx="1184733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74B776A-E007-B993-31BA-FF4189C41E5F}"/>
                  </a:ext>
                </a:extLst>
              </p:cNvPr>
              <p:cNvSpPr txBox="1"/>
              <p:nvPr/>
            </p:nvSpPr>
            <p:spPr>
              <a:xfrm>
                <a:off x="10768788" y="4795593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74B776A-E007-B993-31BA-FF4189C41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788" y="4795593"/>
                <a:ext cx="793185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58DCCD-2F26-AAF8-A46A-860801763E10}"/>
                  </a:ext>
                </a:extLst>
              </p:cNvPr>
              <p:cNvSpPr txBox="1"/>
              <p:nvPr/>
            </p:nvSpPr>
            <p:spPr>
              <a:xfrm>
                <a:off x="2743052" y="5985366"/>
                <a:ext cx="8734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58DCCD-2F26-AAF8-A46A-86080176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052" y="5985366"/>
                <a:ext cx="873447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D193AC-5781-CEE4-A5FE-A47985D3F6B5}"/>
                  </a:ext>
                </a:extLst>
              </p:cNvPr>
              <p:cNvSpPr txBox="1"/>
              <p:nvPr/>
            </p:nvSpPr>
            <p:spPr>
              <a:xfrm>
                <a:off x="1334139" y="5384104"/>
                <a:ext cx="1574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D193AC-5781-CEE4-A5FE-A47985D3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139" y="5384104"/>
                <a:ext cx="157431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963869-765C-98FE-DA80-6465D3D25C9E}"/>
                  </a:ext>
                </a:extLst>
              </p:cNvPr>
              <p:cNvSpPr txBox="1"/>
              <p:nvPr/>
            </p:nvSpPr>
            <p:spPr>
              <a:xfrm>
                <a:off x="2733499" y="5376814"/>
                <a:ext cx="8997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963869-765C-98FE-DA80-6465D3D2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499" y="5376814"/>
                <a:ext cx="8997125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D53AA99-E353-DAFA-30AC-95CF50137477}"/>
                  </a:ext>
                </a:extLst>
              </p:cNvPr>
              <p:cNvSpPr txBox="1"/>
              <p:nvPr/>
            </p:nvSpPr>
            <p:spPr>
              <a:xfrm>
                <a:off x="107012" y="5390024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D53AA99-E353-DAFA-30AC-95CF50137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2" y="5390024"/>
                <a:ext cx="1428327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65D78B-C9B9-1598-FB7B-91546E902B96}"/>
                  </a:ext>
                </a:extLst>
              </p:cNvPr>
              <p:cNvSpPr txBox="1"/>
              <p:nvPr/>
            </p:nvSpPr>
            <p:spPr>
              <a:xfrm>
                <a:off x="3616500" y="5994943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65D78B-C9B9-1598-FB7B-91546E90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500" y="5994943"/>
                <a:ext cx="793185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  <p:bldP spid="7" grpId="0"/>
      <p:bldP spid="13" grpId="0"/>
      <p:bldP spid="15" grpId="0"/>
      <p:bldP spid="18" grpId="0"/>
      <p:bldP spid="19" grpId="0"/>
      <p:bldP spid="20" grpId="0"/>
      <p:bldP spid="21" grpId="0"/>
      <p:bldP spid="22" grpId="0"/>
      <p:bldP spid="31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FE41-B166-4C02-4CF7-1C7F4101E1E4}"/>
                  </a:ext>
                </a:extLst>
              </p:cNvPr>
              <p:cNvSpPr txBox="1"/>
              <p:nvPr/>
            </p:nvSpPr>
            <p:spPr>
              <a:xfrm>
                <a:off x="178401" y="747556"/>
                <a:ext cx="2264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u="sng" dirty="0">
                    <a:solidFill>
                      <a:srgbClr val="002060"/>
                    </a:solidFill>
                  </a:rPr>
                  <a:t>Order of </a:t>
                </a:r>
                <a14:m>
                  <m:oMath xmlns:m="http://schemas.openxmlformats.org/officeDocument/2006/math">
                    <m:r>
                      <a:rPr lang="en-IN" sz="2800" b="1" i="0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FE41-B166-4C02-4CF7-1C7F4101E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1" y="747556"/>
                <a:ext cx="2264484" cy="523220"/>
              </a:xfrm>
              <a:prstGeom prst="rect">
                <a:avLst/>
              </a:prstGeom>
              <a:blipFill>
                <a:blip r:embed="rId2"/>
                <a:stretch>
                  <a:fillRect l="-5376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7C2BB-2AD5-15E6-BCEE-125F705D9587}"/>
                  </a:ext>
                </a:extLst>
              </p:cNvPr>
              <p:cNvSpPr txBox="1"/>
              <p:nvPr/>
            </p:nvSpPr>
            <p:spPr>
              <a:xfrm>
                <a:off x="220465" y="1372322"/>
                <a:ext cx="3094233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7C2BB-2AD5-15E6-BCEE-125F705D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5" y="1372322"/>
                <a:ext cx="30942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5C818-FE9F-02F7-2FB8-782B62F65237}"/>
                  </a:ext>
                </a:extLst>
              </p:cNvPr>
              <p:cNvSpPr txBox="1"/>
              <p:nvPr/>
            </p:nvSpPr>
            <p:spPr>
              <a:xfrm>
                <a:off x="195065" y="2091347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5C818-FE9F-02F7-2FB8-782B62F6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5" y="2091347"/>
                <a:ext cx="15066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96F3C-74B4-FCDD-4923-DABC3070B326}"/>
                  </a:ext>
                </a:extLst>
              </p:cNvPr>
              <p:cNvSpPr txBox="1"/>
              <p:nvPr/>
            </p:nvSpPr>
            <p:spPr>
              <a:xfrm>
                <a:off x="1572786" y="2098446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96F3C-74B4-FCDD-4923-DABC3070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86" y="2098446"/>
                <a:ext cx="9846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7E1CE-246E-0F07-E9C7-008F10B9ABC4}"/>
                  </a:ext>
                </a:extLst>
              </p:cNvPr>
              <p:cNvSpPr txBox="1"/>
              <p:nvPr/>
            </p:nvSpPr>
            <p:spPr>
              <a:xfrm>
                <a:off x="3075610" y="2104161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7E1CE-246E-0F07-E9C7-008F10B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10" y="2104161"/>
                <a:ext cx="760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DBD28-ABAA-B638-EA89-7FC6DD95187C}"/>
                  </a:ext>
                </a:extLst>
              </p:cNvPr>
              <p:cNvSpPr txBox="1"/>
              <p:nvPr/>
            </p:nvSpPr>
            <p:spPr>
              <a:xfrm>
                <a:off x="2276472" y="2104849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DBD28-ABAA-B638-EA89-7FC6DD95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2" y="2104849"/>
                <a:ext cx="9846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57FAB-103B-2CFB-0CA4-31873AB917C2}"/>
                  </a:ext>
                </a:extLst>
              </p:cNvPr>
              <p:cNvSpPr txBox="1"/>
              <p:nvPr/>
            </p:nvSpPr>
            <p:spPr>
              <a:xfrm>
                <a:off x="195065" y="2760374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57FAB-103B-2CFB-0CA4-31873AB9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5" y="2760374"/>
                <a:ext cx="150669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CA93B-10B5-3DBF-8781-970EC7000B77}"/>
                  </a:ext>
                </a:extLst>
              </p:cNvPr>
              <p:cNvSpPr txBox="1"/>
              <p:nvPr/>
            </p:nvSpPr>
            <p:spPr>
              <a:xfrm>
                <a:off x="1634140" y="2745379"/>
                <a:ext cx="8687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CA93B-10B5-3DBF-8781-970EC700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40" y="2745379"/>
                <a:ext cx="8687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361F9-39AA-E53F-D2A9-AC9EC008B647}"/>
                  </a:ext>
                </a:extLst>
              </p:cNvPr>
              <p:cNvSpPr txBox="1"/>
              <p:nvPr/>
            </p:nvSpPr>
            <p:spPr>
              <a:xfrm>
                <a:off x="4017495" y="2756481"/>
                <a:ext cx="6671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361F9-39AA-E53F-D2A9-AC9EC008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95" y="2756481"/>
                <a:ext cx="6671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7B3497-0628-E48E-7104-261B991510D4}"/>
                  </a:ext>
                </a:extLst>
              </p:cNvPr>
              <p:cNvSpPr txBox="1"/>
              <p:nvPr/>
            </p:nvSpPr>
            <p:spPr>
              <a:xfrm>
                <a:off x="2401270" y="2750930"/>
                <a:ext cx="16496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7B3497-0628-E48E-7104-261B99151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70" y="2750930"/>
                <a:ext cx="16496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32ECA-3AB8-793F-7AFB-D1926B840B8E}"/>
                  </a:ext>
                </a:extLst>
              </p:cNvPr>
              <p:cNvSpPr txBox="1"/>
              <p:nvPr/>
            </p:nvSpPr>
            <p:spPr>
              <a:xfrm>
                <a:off x="4700727" y="2745379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32ECA-3AB8-793F-7AFB-D1926B84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727" y="2745379"/>
                <a:ext cx="7602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6EA060-C7DC-6802-07C6-A2B421679CB7}"/>
                  </a:ext>
                </a:extLst>
              </p:cNvPr>
              <p:cNvSpPr txBox="1"/>
              <p:nvPr/>
            </p:nvSpPr>
            <p:spPr>
              <a:xfrm>
                <a:off x="4943777" y="3460244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6EA060-C7DC-6802-07C6-A2B421679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77" y="3460244"/>
                <a:ext cx="69740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2AD73-4579-C7D8-C1BB-7EEB42B0C5AA}"/>
                  </a:ext>
                </a:extLst>
              </p:cNvPr>
              <p:cNvSpPr txBox="1"/>
              <p:nvPr/>
            </p:nvSpPr>
            <p:spPr>
              <a:xfrm>
                <a:off x="1131833" y="3460244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2AD73-4579-C7D8-C1BB-7EEB42B0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33" y="3460244"/>
                <a:ext cx="14283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CB1D5-8C97-5069-5C32-C32A44D8FB02}"/>
                  </a:ext>
                </a:extLst>
              </p:cNvPr>
              <p:cNvSpPr txBox="1"/>
              <p:nvPr/>
            </p:nvSpPr>
            <p:spPr>
              <a:xfrm>
                <a:off x="2408329" y="3463971"/>
                <a:ext cx="2634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CB1D5-8C97-5069-5C32-C32A44D8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29" y="3463971"/>
                <a:ext cx="263421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4A2D25-ACC7-1FAC-7A3D-A19866BFF254}"/>
                  </a:ext>
                </a:extLst>
              </p:cNvPr>
              <p:cNvSpPr txBox="1"/>
              <p:nvPr/>
            </p:nvSpPr>
            <p:spPr>
              <a:xfrm>
                <a:off x="167431" y="3500898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4A2D25-ACC7-1FAC-7A3D-A19866BF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1" y="3500898"/>
                <a:ext cx="118473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06CD0-BB72-2049-F6A3-B5ED9177C856}"/>
                  </a:ext>
                </a:extLst>
              </p:cNvPr>
              <p:cNvSpPr txBox="1"/>
              <p:nvPr/>
            </p:nvSpPr>
            <p:spPr>
              <a:xfrm>
                <a:off x="5625553" y="3447816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06CD0-BB72-2049-F6A3-B5ED9177C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553" y="3447816"/>
                <a:ext cx="79318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FCC13-EA86-F36D-63AA-580757EC535E}"/>
                  </a:ext>
                </a:extLst>
              </p:cNvPr>
              <p:cNvSpPr txBox="1"/>
              <p:nvPr/>
            </p:nvSpPr>
            <p:spPr>
              <a:xfrm>
                <a:off x="5844126" y="4247833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FCC13-EA86-F36D-63AA-580757EC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126" y="4247833"/>
                <a:ext cx="69740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6FC8F-EA50-E92D-99DC-83E253373B12}"/>
                  </a:ext>
                </a:extLst>
              </p:cNvPr>
              <p:cNvSpPr txBox="1"/>
              <p:nvPr/>
            </p:nvSpPr>
            <p:spPr>
              <a:xfrm>
                <a:off x="1146216" y="4275415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6FC8F-EA50-E92D-99DC-83E25337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16" y="4275415"/>
                <a:ext cx="14283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B3D38-B42B-7241-5579-6E60F0F6E3D5}"/>
                  </a:ext>
                </a:extLst>
              </p:cNvPr>
              <p:cNvSpPr txBox="1"/>
              <p:nvPr/>
            </p:nvSpPr>
            <p:spPr>
              <a:xfrm>
                <a:off x="2422711" y="4257108"/>
                <a:ext cx="3727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B3D38-B42B-7241-5579-6E60F0F6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11" y="4257108"/>
                <a:ext cx="372780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A4A065-CABA-4512-B918-5DE3F7E6C0B1}"/>
                  </a:ext>
                </a:extLst>
              </p:cNvPr>
              <p:cNvSpPr txBox="1"/>
              <p:nvPr/>
            </p:nvSpPr>
            <p:spPr>
              <a:xfrm>
                <a:off x="181814" y="4281335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A4A065-CABA-4512-B918-5DE3F7E6C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4" y="4281335"/>
                <a:ext cx="118473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8CBFF2-7D32-1D7E-BFB2-2BBF44519082}"/>
                  </a:ext>
                </a:extLst>
              </p:cNvPr>
              <p:cNvSpPr txBox="1"/>
              <p:nvPr/>
            </p:nvSpPr>
            <p:spPr>
              <a:xfrm>
                <a:off x="1142803" y="5132762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8CBFF2-7D32-1D7E-BFB2-2BBF44519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03" y="5132762"/>
                <a:ext cx="142832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60F6C7-EBCD-DC0C-C607-BCA759077704}"/>
                  </a:ext>
                </a:extLst>
              </p:cNvPr>
              <p:cNvSpPr txBox="1"/>
              <p:nvPr/>
            </p:nvSpPr>
            <p:spPr>
              <a:xfrm>
                <a:off x="2419297" y="5114455"/>
                <a:ext cx="44473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60F6C7-EBCD-DC0C-C607-BCA759077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297" y="5114455"/>
                <a:ext cx="44473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2120A3-5A13-7378-F2ED-660E6AC01E56}"/>
                  </a:ext>
                </a:extLst>
              </p:cNvPr>
              <p:cNvSpPr txBox="1"/>
              <p:nvPr/>
            </p:nvSpPr>
            <p:spPr>
              <a:xfrm>
                <a:off x="178401" y="5138682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2120A3-5A13-7378-F2ED-660E6AC0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1" y="5138682"/>
                <a:ext cx="118473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4BDB1D-7290-65E2-3FAC-A6C4887A8E27}"/>
                  </a:ext>
                </a:extLst>
              </p:cNvPr>
              <p:cNvSpPr txBox="1"/>
              <p:nvPr/>
            </p:nvSpPr>
            <p:spPr>
              <a:xfrm>
                <a:off x="6748324" y="5123228"/>
                <a:ext cx="8882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4BDB1D-7290-65E2-3FAC-A6C4887A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24" y="5123228"/>
                <a:ext cx="88828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637C7-8A45-52A7-B35A-1B664DB79821}"/>
                  </a:ext>
                </a:extLst>
              </p:cNvPr>
              <p:cNvSpPr txBox="1"/>
              <p:nvPr/>
            </p:nvSpPr>
            <p:spPr>
              <a:xfrm>
                <a:off x="7607901" y="5110800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7637C7-8A45-52A7-B35A-1B664DB79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01" y="5110800"/>
                <a:ext cx="79318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7EDA5B-9012-45DF-EF5C-941A7A9BEF7F}"/>
                  </a:ext>
                </a:extLst>
              </p:cNvPr>
              <p:cNvSpPr txBox="1"/>
              <p:nvPr/>
            </p:nvSpPr>
            <p:spPr>
              <a:xfrm>
                <a:off x="161010" y="5882192"/>
                <a:ext cx="19725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7EDA5B-9012-45DF-EF5C-941A7A9BE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10" y="5882192"/>
                <a:ext cx="1972589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238477-3FB1-7085-ED36-323926F8F2CF}"/>
                  </a:ext>
                </a:extLst>
              </p:cNvPr>
              <p:cNvSpPr txBox="1"/>
              <p:nvPr/>
            </p:nvSpPr>
            <p:spPr>
              <a:xfrm>
                <a:off x="6504367" y="4223576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238477-3FB1-7085-ED36-323926F8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367" y="4223576"/>
                <a:ext cx="79318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1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4" grpId="0"/>
      <p:bldP spid="6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30" grpId="0"/>
      <p:bldP spid="31" grpId="0"/>
      <p:bldP spid="32" grpId="0"/>
      <p:bldP spid="43" grpId="0"/>
      <p:bldP spid="44" grpId="0"/>
      <p:bldP spid="45" grpId="0"/>
      <p:bldP spid="4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FE41-B166-4C02-4CF7-1C7F4101E1E4}"/>
                  </a:ext>
                </a:extLst>
              </p:cNvPr>
              <p:cNvSpPr txBox="1"/>
              <p:nvPr/>
            </p:nvSpPr>
            <p:spPr>
              <a:xfrm>
                <a:off x="178401" y="747556"/>
                <a:ext cx="2264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u="sng" dirty="0">
                    <a:solidFill>
                      <a:srgbClr val="002060"/>
                    </a:solidFill>
                  </a:rPr>
                  <a:t>Order of </a:t>
                </a:r>
                <a14:m>
                  <m:oMath xmlns:m="http://schemas.openxmlformats.org/officeDocument/2006/math">
                    <m:r>
                      <a:rPr lang="en-IN" sz="2800" b="1" i="0" u="sng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FE41-B166-4C02-4CF7-1C7F4101E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1" y="747556"/>
                <a:ext cx="2264484" cy="523220"/>
              </a:xfrm>
              <a:prstGeom prst="rect">
                <a:avLst/>
              </a:prstGeom>
              <a:blipFill>
                <a:blip r:embed="rId2"/>
                <a:stretch>
                  <a:fillRect l="-5376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7C2BB-2AD5-15E6-BCEE-125F705D9587}"/>
                  </a:ext>
                </a:extLst>
              </p:cNvPr>
              <p:cNvSpPr txBox="1"/>
              <p:nvPr/>
            </p:nvSpPr>
            <p:spPr>
              <a:xfrm>
                <a:off x="220465" y="1372322"/>
                <a:ext cx="3094233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87C2BB-2AD5-15E6-BCEE-125F705D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5" y="1372322"/>
                <a:ext cx="30942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5C818-FE9F-02F7-2FB8-782B62F65237}"/>
                  </a:ext>
                </a:extLst>
              </p:cNvPr>
              <p:cNvSpPr txBox="1"/>
              <p:nvPr/>
            </p:nvSpPr>
            <p:spPr>
              <a:xfrm>
                <a:off x="195065" y="2091347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5C818-FE9F-02F7-2FB8-782B62F6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5" y="2091347"/>
                <a:ext cx="15066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96F3C-74B4-FCDD-4923-DABC3070B326}"/>
                  </a:ext>
                </a:extLst>
              </p:cNvPr>
              <p:cNvSpPr txBox="1"/>
              <p:nvPr/>
            </p:nvSpPr>
            <p:spPr>
              <a:xfrm>
                <a:off x="1572786" y="2098446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96F3C-74B4-FCDD-4923-DABC3070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86" y="2098446"/>
                <a:ext cx="9846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7E1CE-246E-0F07-E9C7-008F10B9ABC4}"/>
                  </a:ext>
                </a:extLst>
              </p:cNvPr>
              <p:cNvSpPr txBox="1"/>
              <p:nvPr/>
            </p:nvSpPr>
            <p:spPr>
              <a:xfrm>
                <a:off x="3075610" y="2104161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7E1CE-246E-0F07-E9C7-008F10B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10" y="2104161"/>
                <a:ext cx="760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DBD28-ABAA-B638-EA89-7FC6DD95187C}"/>
                  </a:ext>
                </a:extLst>
              </p:cNvPr>
              <p:cNvSpPr txBox="1"/>
              <p:nvPr/>
            </p:nvSpPr>
            <p:spPr>
              <a:xfrm>
                <a:off x="2276472" y="2104849"/>
                <a:ext cx="984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DBD28-ABAA-B638-EA89-7FC6DD95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2" y="2104849"/>
                <a:ext cx="9846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57FAB-103B-2CFB-0CA4-31873AB917C2}"/>
                  </a:ext>
                </a:extLst>
              </p:cNvPr>
              <p:cNvSpPr txBox="1"/>
              <p:nvPr/>
            </p:nvSpPr>
            <p:spPr>
              <a:xfrm>
                <a:off x="195065" y="2760374"/>
                <a:ext cx="150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57FAB-103B-2CFB-0CA4-31873AB91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5" y="2760374"/>
                <a:ext cx="150669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CA93B-10B5-3DBF-8781-970EC7000B77}"/>
                  </a:ext>
                </a:extLst>
              </p:cNvPr>
              <p:cNvSpPr txBox="1"/>
              <p:nvPr/>
            </p:nvSpPr>
            <p:spPr>
              <a:xfrm>
                <a:off x="1634140" y="2745379"/>
                <a:ext cx="8687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CA93B-10B5-3DBF-8781-970EC700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40" y="2745379"/>
                <a:ext cx="8687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361F9-39AA-E53F-D2A9-AC9EC008B647}"/>
                  </a:ext>
                </a:extLst>
              </p:cNvPr>
              <p:cNvSpPr txBox="1"/>
              <p:nvPr/>
            </p:nvSpPr>
            <p:spPr>
              <a:xfrm>
                <a:off x="4017495" y="2756481"/>
                <a:ext cx="6671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361F9-39AA-E53F-D2A9-AC9EC008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95" y="2756481"/>
                <a:ext cx="6671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7B3497-0628-E48E-7104-261B991510D4}"/>
                  </a:ext>
                </a:extLst>
              </p:cNvPr>
              <p:cNvSpPr txBox="1"/>
              <p:nvPr/>
            </p:nvSpPr>
            <p:spPr>
              <a:xfrm>
                <a:off x="2401270" y="2750930"/>
                <a:ext cx="16496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7B3497-0628-E48E-7104-261B99151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70" y="2750930"/>
                <a:ext cx="16496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32ECA-3AB8-793F-7AFB-D1926B840B8E}"/>
                  </a:ext>
                </a:extLst>
              </p:cNvPr>
              <p:cNvSpPr txBox="1"/>
              <p:nvPr/>
            </p:nvSpPr>
            <p:spPr>
              <a:xfrm>
                <a:off x="4700727" y="2745379"/>
                <a:ext cx="760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32ECA-3AB8-793F-7AFB-D1926B84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727" y="2745379"/>
                <a:ext cx="7602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6EA060-C7DC-6802-07C6-A2B421679CB7}"/>
                  </a:ext>
                </a:extLst>
              </p:cNvPr>
              <p:cNvSpPr txBox="1"/>
              <p:nvPr/>
            </p:nvSpPr>
            <p:spPr>
              <a:xfrm>
                <a:off x="4943777" y="3460244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6EA060-C7DC-6802-07C6-A2B421679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77" y="3460244"/>
                <a:ext cx="69740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2AD73-4579-C7D8-C1BB-7EEB42B0C5AA}"/>
                  </a:ext>
                </a:extLst>
              </p:cNvPr>
              <p:cNvSpPr txBox="1"/>
              <p:nvPr/>
            </p:nvSpPr>
            <p:spPr>
              <a:xfrm>
                <a:off x="1131833" y="3460244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E2AD73-4579-C7D8-C1BB-7EEB42B0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33" y="3460244"/>
                <a:ext cx="14283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CB1D5-8C97-5069-5C32-C32A44D8FB02}"/>
                  </a:ext>
                </a:extLst>
              </p:cNvPr>
              <p:cNvSpPr txBox="1"/>
              <p:nvPr/>
            </p:nvSpPr>
            <p:spPr>
              <a:xfrm>
                <a:off x="2408329" y="3463971"/>
                <a:ext cx="2634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ACB1D5-8C97-5069-5C32-C32A44D8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29" y="3463971"/>
                <a:ext cx="263421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4A2D25-ACC7-1FAC-7A3D-A19866BFF254}"/>
                  </a:ext>
                </a:extLst>
              </p:cNvPr>
              <p:cNvSpPr txBox="1"/>
              <p:nvPr/>
            </p:nvSpPr>
            <p:spPr>
              <a:xfrm>
                <a:off x="167431" y="3500898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4A2D25-ACC7-1FAC-7A3D-A19866BFF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1" y="3500898"/>
                <a:ext cx="118473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06CD0-BB72-2049-F6A3-B5ED9177C856}"/>
                  </a:ext>
                </a:extLst>
              </p:cNvPr>
              <p:cNvSpPr txBox="1"/>
              <p:nvPr/>
            </p:nvSpPr>
            <p:spPr>
              <a:xfrm>
                <a:off x="5625553" y="3447816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06CD0-BB72-2049-F6A3-B5ED9177C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553" y="3447816"/>
                <a:ext cx="79318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FCC13-EA86-F36D-63AA-580757EC535E}"/>
                  </a:ext>
                </a:extLst>
              </p:cNvPr>
              <p:cNvSpPr txBox="1"/>
              <p:nvPr/>
            </p:nvSpPr>
            <p:spPr>
              <a:xfrm>
                <a:off x="5844126" y="4247833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7FCC13-EA86-F36D-63AA-580757EC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126" y="4247833"/>
                <a:ext cx="69740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6FC8F-EA50-E92D-99DC-83E253373B12}"/>
                  </a:ext>
                </a:extLst>
              </p:cNvPr>
              <p:cNvSpPr txBox="1"/>
              <p:nvPr/>
            </p:nvSpPr>
            <p:spPr>
              <a:xfrm>
                <a:off x="1146216" y="4275415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6FC8F-EA50-E92D-99DC-83E25337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16" y="4275415"/>
                <a:ext cx="14283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B3D38-B42B-7241-5579-6E60F0F6E3D5}"/>
                  </a:ext>
                </a:extLst>
              </p:cNvPr>
              <p:cNvSpPr txBox="1"/>
              <p:nvPr/>
            </p:nvSpPr>
            <p:spPr>
              <a:xfrm>
                <a:off x="2422711" y="4257108"/>
                <a:ext cx="3727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0B3D38-B42B-7241-5579-6E60F0F6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11" y="4257108"/>
                <a:ext cx="372780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A4A065-CABA-4512-B918-5DE3F7E6C0B1}"/>
                  </a:ext>
                </a:extLst>
              </p:cNvPr>
              <p:cNvSpPr txBox="1"/>
              <p:nvPr/>
            </p:nvSpPr>
            <p:spPr>
              <a:xfrm>
                <a:off x="181814" y="4281335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A4A065-CABA-4512-B918-5DE3F7E6C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4" y="4281335"/>
                <a:ext cx="118473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8CBFF2-7D32-1D7E-BFB2-2BBF44519082}"/>
                  </a:ext>
                </a:extLst>
              </p:cNvPr>
              <p:cNvSpPr txBox="1"/>
              <p:nvPr/>
            </p:nvSpPr>
            <p:spPr>
              <a:xfrm>
                <a:off x="1142803" y="5037065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8CBFF2-7D32-1D7E-BFB2-2BBF44519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03" y="5037065"/>
                <a:ext cx="142832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60F6C7-EBCD-DC0C-C607-BCA759077704}"/>
                  </a:ext>
                </a:extLst>
              </p:cNvPr>
              <p:cNvSpPr txBox="1"/>
              <p:nvPr/>
            </p:nvSpPr>
            <p:spPr>
              <a:xfrm>
                <a:off x="2419297" y="5018758"/>
                <a:ext cx="44473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60F6C7-EBCD-DC0C-C607-BCA759077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297" y="5018758"/>
                <a:ext cx="44473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2120A3-5A13-7378-F2ED-660E6AC01E56}"/>
                  </a:ext>
                </a:extLst>
              </p:cNvPr>
              <p:cNvSpPr txBox="1"/>
              <p:nvPr/>
            </p:nvSpPr>
            <p:spPr>
              <a:xfrm>
                <a:off x="178401" y="5042985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2120A3-5A13-7378-F2ED-660E6AC0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1" y="5042985"/>
                <a:ext cx="118473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4BDB1D-7290-65E2-3FAC-A6C4887A8E27}"/>
                  </a:ext>
                </a:extLst>
              </p:cNvPr>
              <p:cNvSpPr txBox="1"/>
              <p:nvPr/>
            </p:nvSpPr>
            <p:spPr>
              <a:xfrm>
                <a:off x="6748324" y="5048797"/>
                <a:ext cx="8882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4BDB1D-7290-65E2-3FAC-A6C4887A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24" y="5048797"/>
                <a:ext cx="88828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55955C-C467-3087-60A2-B41F9CAE7FD7}"/>
                  </a:ext>
                </a:extLst>
              </p:cNvPr>
              <p:cNvSpPr txBox="1"/>
              <p:nvPr/>
            </p:nvSpPr>
            <p:spPr>
              <a:xfrm>
                <a:off x="7399815" y="5050657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55955C-C467-3087-60A2-B41F9CAE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15" y="5050657"/>
                <a:ext cx="79318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06FCF6-3D34-D8EE-8F66-2378470779B5}"/>
                  </a:ext>
                </a:extLst>
              </p:cNvPr>
              <p:cNvSpPr txBox="1"/>
              <p:nvPr/>
            </p:nvSpPr>
            <p:spPr>
              <a:xfrm>
                <a:off x="6530897" y="4243631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06FCF6-3D34-D8EE-8F66-237847077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897" y="4243631"/>
                <a:ext cx="79318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4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4" grpId="0"/>
      <p:bldP spid="6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30" grpId="0"/>
      <p:bldP spid="31" grpId="0"/>
      <p:bldP spid="32" grpId="0"/>
      <p:bldP spid="43" grpId="0"/>
      <p:bldP spid="2" grpId="0"/>
      <p:bldP spid="2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F077CDA-3C42-3965-D8CC-6E581B738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BBCD8E-4104-9350-FE97-7ACBF34B2FA7}"/>
                  </a:ext>
                </a:extLst>
              </p:cNvPr>
              <p:cNvSpPr txBox="1"/>
              <p:nvPr/>
            </p:nvSpPr>
            <p:spPr>
              <a:xfrm>
                <a:off x="142287" y="5866261"/>
                <a:ext cx="23618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BBCD8E-4104-9350-FE97-7ACBF34B2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7" y="5866261"/>
                <a:ext cx="23618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443DF7-D211-4FC9-9E5E-C7D66BB64451}"/>
                  </a:ext>
                </a:extLst>
              </p:cNvPr>
              <p:cNvSpPr txBox="1"/>
              <p:nvPr/>
            </p:nvSpPr>
            <p:spPr>
              <a:xfrm>
                <a:off x="7524441" y="1118840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443DF7-D211-4FC9-9E5E-C7D66BB64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41" y="1118840"/>
                <a:ext cx="6974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9CD34F-4801-F93C-FB84-B7B892F66E56}"/>
                  </a:ext>
                </a:extLst>
              </p:cNvPr>
              <p:cNvSpPr txBox="1"/>
              <p:nvPr/>
            </p:nvSpPr>
            <p:spPr>
              <a:xfrm>
                <a:off x="1087544" y="1113371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9CD34F-4801-F93C-FB84-B7B892F6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44" y="1113371"/>
                <a:ext cx="14283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353619-AA98-0DF1-D152-118751BD119B}"/>
                  </a:ext>
                </a:extLst>
              </p:cNvPr>
              <p:cNvSpPr txBox="1"/>
              <p:nvPr/>
            </p:nvSpPr>
            <p:spPr>
              <a:xfrm>
                <a:off x="2376738" y="1095064"/>
                <a:ext cx="52607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353619-AA98-0DF1-D152-118751BD1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738" y="1095064"/>
                <a:ext cx="52607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E17AC-C480-2E3E-CDCC-548F5CAD34EC}"/>
                  </a:ext>
                </a:extLst>
              </p:cNvPr>
              <p:cNvSpPr txBox="1"/>
              <p:nvPr/>
            </p:nvSpPr>
            <p:spPr>
              <a:xfrm>
                <a:off x="135842" y="1098025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E17AC-C480-2E3E-CDCC-548F5CAD3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42" y="1098025"/>
                <a:ext cx="11847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B7609-C866-281E-D1B2-1F225A9EC90E}"/>
                  </a:ext>
                </a:extLst>
              </p:cNvPr>
              <p:cNvSpPr txBox="1"/>
              <p:nvPr/>
            </p:nvSpPr>
            <p:spPr>
              <a:xfrm>
                <a:off x="8206217" y="1106412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B7609-C866-281E-D1B2-1F225A9E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17" y="1106412"/>
                <a:ext cx="79318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FABE2A-F859-211A-A680-D604EA351DDF}"/>
                  </a:ext>
                </a:extLst>
              </p:cNvPr>
              <p:cNvSpPr txBox="1"/>
              <p:nvPr/>
            </p:nvSpPr>
            <p:spPr>
              <a:xfrm>
                <a:off x="8359273" y="1981129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FABE2A-F859-211A-A680-D604EA351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273" y="1981129"/>
                <a:ext cx="6974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3FD892-38A9-6333-2426-7CCC1E572CF5}"/>
                  </a:ext>
                </a:extLst>
              </p:cNvPr>
              <p:cNvSpPr txBox="1"/>
              <p:nvPr/>
            </p:nvSpPr>
            <p:spPr>
              <a:xfrm>
                <a:off x="1075782" y="1987096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3FD892-38A9-6333-2426-7CCC1E57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82" y="1987096"/>
                <a:ext cx="14283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F852FF-B960-8666-9E7E-D4085E30D419}"/>
                  </a:ext>
                </a:extLst>
              </p:cNvPr>
              <p:cNvSpPr txBox="1"/>
              <p:nvPr/>
            </p:nvSpPr>
            <p:spPr>
              <a:xfrm>
                <a:off x="2364976" y="1968789"/>
                <a:ext cx="6161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F852FF-B960-8666-9E7E-D4085E30D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976" y="1968789"/>
                <a:ext cx="61613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A6B8-67DF-CF86-842D-9A3B6FC896CC}"/>
                  </a:ext>
                </a:extLst>
              </p:cNvPr>
              <p:cNvSpPr txBox="1"/>
              <p:nvPr/>
            </p:nvSpPr>
            <p:spPr>
              <a:xfrm>
                <a:off x="124080" y="1993016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F0A6B8-67DF-CF86-842D-9A3B6FC8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80" y="1993016"/>
                <a:ext cx="118473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5A04DD-CF3D-CB3F-84DD-51A702EAB0E4}"/>
                  </a:ext>
                </a:extLst>
              </p:cNvPr>
              <p:cNvSpPr txBox="1"/>
              <p:nvPr/>
            </p:nvSpPr>
            <p:spPr>
              <a:xfrm>
                <a:off x="9097834" y="1991154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5A04DD-CF3D-CB3F-84DD-51A702EAB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34" y="1991154"/>
                <a:ext cx="79318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E4ECFBB-9634-35D1-7F84-F6092C75D060}"/>
                  </a:ext>
                </a:extLst>
              </p:cNvPr>
              <p:cNvSpPr txBox="1"/>
              <p:nvPr/>
            </p:nvSpPr>
            <p:spPr>
              <a:xfrm>
                <a:off x="9251796" y="2883482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E4ECFBB-9634-35D1-7F84-F6092C75D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796" y="2883482"/>
                <a:ext cx="69740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A9C905-568E-AADE-D2AA-EF56CC310074}"/>
                  </a:ext>
                </a:extLst>
              </p:cNvPr>
              <p:cNvSpPr txBox="1"/>
              <p:nvPr/>
            </p:nvSpPr>
            <p:spPr>
              <a:xfrm>
                <a:off x="1079556" y="2889332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A9C905-568E-AADE-D2AA-EF56CC310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56" y="2889332"/>
                <a:ext cx="14283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B18B62-4E92-6951-9B59-D6AA3C3C8F46}"/>
                  </a:ext>
                </a:extLst>
              </p:cNvPr>
              <p:cNvSpPr txBox="1"/>
              <p:nvPr/>
            </p:nvSpPr>
            <p:spPr>
              <a:xfrm>
                <a:off x="2368749" y="2871025"/>
                <a:ext cx="7016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B18B62-4E92-6951-9B59-D6AA3C3C8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49" y="2871025"/>
                <a:ext cx="70164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96B3089-F832-1891-2BFC-E4C846B322DE}"/>
                  </a:ext>
                </a:extLst>
              </p:cNvPr>
              <p:cNvSpPr txBox="1"/>
              <p:nvPr/>
            </p:nvSpPr>
            <p:spPr>
              <a:xfrm>
                <a:off x="127854" y="2895252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96B3089-F832-1891-2BFC-E4C846B32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4" y="2895252"/>
                <a:ext cx="118473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BF9384-40AC-9DC7-2248-C718E73FC370}"/>
                  </a:ext>
                </a:extLst>
              </p:cNvPr>
              <p:cNvSpPr txBox="1"/>
              <p:nvPr/>
            </p:nvSpPr>
            <p:spPr>
              <a:xfrm>
                <a:off x="9990357" y="2870647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BF9384-40AC-9DC7-2248-C718E73F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357" y="2870647"/>
                <a:ext cx="79318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D481E9-C990-1209-00BE-699A89088422}"/>
                  </a:ext>
                </a:extLst>
              </p:cNvPr>
              <p:cNvSpPr txBox="1"/>
              <p:nvPr/>
            </p:nvSpPr>
            <p:spPr>
              <a:xfrm>
                <a:off x="10147579" y="3720543"/>
                <a:ext cx="697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D481E9-C990-1209-00BE-699A8908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579" y="3720543"/>
                <a:ext cx="69740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6AD9F9-C29A-7557-5C53-B3078F0CF8B0}"/>
                  </a:ext>
                </a:extLst>
              </p:cNvPr>
              <p:cNvSpPr txBox="1"/>
              <p:nvPr/>
            </p:nvSpPr>
            <p:spPr>
              <a:xfrm>
                <a:off x="1093989" y="3715376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6AD9F9-C29A-7557-5C53-B3078F0CF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89" y="3715376"/>
                <a:ext cx="14283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981A81-C553-74E6-976A-2B48902FD2CC}"/>
                  </a:ext>
                </a:extLst>
              </p:cNvPr>
              <p:cNvSpPr txBox="1"/>
              <p:nvPr/>
            </p:nvSpPr>
            <p:spPr>
              <a:xfrm>
                <a:off x="2383182" y="3697069"/>
                <a:ext cx="7924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981A81-C553-74E6-976A-2B48902F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82" y="3697069"/>
                <a:ext cx="79246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7E1A98-B834-ADBA-02D7-3BBD59E79FE8}"/>
                  </a:ext>
                </a:extLst>
              </p:cNvPr>
              <p:cNvSpPr txBox="1"/>
              <p:nvPr/>
            </p:nvSpPr>
            <p:spPr>
              <a:xfrm>
                <a:off x="142287" y="3721296"/>
                <a:ext cx="1184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7E1A98-B834-ADBA-02D7-3BBD59E7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7" y="3721296"/>
                <a:ext cx="118473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C60C3E-398A-485F-B62D-1CEFD9B58246}"/>
                  </a:ext>
                </a:extLst>
              </p:cNvPr>
              <p:cNvSpPr txBox="1"/>
              <p:nvPr/>
            </p:nvSpPr>
            <p:spPr>
              <a:xfrm>
                <a:off x="10800686" y="3730120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C60C3E-398A-485F-B62D-1CEFD9B58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686" y="3730120"/>
                <a:ext cx="79318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70D911-81B0-B9C3-2A20-507435E81B9D}"/>
                  </a:ext>
                </a:extLst>
              </p:cNvPr>
              <p:cNvSpPr txBox="1"/>
              <p:nvPr/>
            </p:nvSpPr>
            <p:spPr>
              <a:xfrm>
                <a:off x="1344771" y="4584446"/>
                <a:ext cx="1574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70D911-81B0-B9C3-2A20-507435E81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71" y="4584446"/>
                <a:ext cx="157431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B0E77C-2C8B-65F6-380B-F7A488ED0D9C}"/>
                  </a:ext>
                </a:extLst>
              </p:cNvPr>
              <p:cNvSpPr txBox="1"/>
              <p:nvPr/>
            </p:nvSpPr>
            <p:spPr>
              <a:xfrm>
                <a:off x="2744131" y="4577156"/>
                <a:ext cx="8997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B0E77C-2C8B-65F6-380B-F7A488ED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31" y="4577156"/>
                <a:ext cx="899712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9A47D6-E604-70C9-5372-43B48A25309A}"/>
                  </a:ext>
                </a:extLst>
              </p:cNvPr>
              <p:cNvSpPr txBox="1"/>
              <p:nvPr/>
            </p:nvSpPr>
            <p:spPr>
              <a:xfrm>
                <a:off x="117644" y="4590366"/>
                <a:ext cx="14283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9A47D6-E604-70C9-5372-43B48A253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44" y="4590366"/>
                <a:ext cx="142832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B49D18-5EAF-6945-1873-B75D69AE2B7B}"/>
                  </a:ext>
                </a:extLst>
              </p:cNvPr>
              <p:cNvSpPr txBox="1"/>
              <p:nvPr/>
            </p:nvSpPr>
            <p:spPr>
              <a:xfrm>
                <a:off x="2787150" y="5216551"/>
                <a:ext cx="793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B49D18-5EAF-6945-1873-B75D69AE2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50" y="5216551"/>
                <a:ext cx="79318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3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6581" y="1573762"/>
                <a:ext cx="1956890" cy="3898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4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5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6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7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8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9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1" y="1573762"/>
                <a:ext cx="1956890" cy="3898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73690B-64DF-B3A9-6DFC-ADEF48E4F27C}"/>
              </a:ext>
            </a:extLst>
          </p:cNvPr>
          <p:cNvSpPr txBox="1"/>
          <p:nvPr/>
        </p:nvSpPr>
        <p:spPr>
          <a:xfrm>
            <a:off x="286581" y="896631"/>
            <a:ext cx="8273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Similarly we can find order of remaining elements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0B878E9-CBB3-5D44-6EAA-0EDEC17025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0B878E9-CBB3-5D44-6EAA-0EDEC1702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83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7594" y="893589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E392F0-6764-4EB5-81EB-30B6287B3985}"/>
              </a:ext>
            </a:extLst>
          </p:cNvPr>
          <p:cNvSpPr/>
          <p:nvPr/>
        </p:nvSpPr>
        <p:spPr>
          <a:xfrm>
            <a:off x="208852" y="1607133"/>
            <a:ext cx="1552799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11919" y="879356"/>
                <a:ext cx="5972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order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each elements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  <a:endParaRPr lang="en-US" sz="2800" u="sng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19" y="879356"/>
                <a:ext cx="5972148" cy="523220"/>
              </a:xfrm>
              <a:prstGeom prst="rect">
                <a:avLst/>
              </a:prstGeom>
              <a:blipFill>
                <a:blip r:embed="rId3"/>
                <a:stretch>
                  <a:fillRect l="-204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01285" y="1533910"/>
                <a:ext cx="103907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4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85" y="1533910"/>
                <a:ext cx="10390709" cy="523220"/>
              </a:xfrm>
              <a:prstGeom prst="rect">
                <a:avLst/>
              </a:prstGeom>
              <a:blipFill>
                <a:blip r:embed="rId4"/>
                <a:stretch>
                  <a:fillRect l="-117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20EBDE-E9F2-8E84-1638-6980EB304B13}"/>
                  </a:ext>
                </a:extLst>
              </p:cNvPr>
              <p:cNvSpPr/>
              <p:nvPr/>
            </p:nvSpPr>
            <p:spPr>
              <a:xfrm>
                <a:off x="187594" y="2215336"/>
                <a:ext cx="74572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Here binary operation is multiplicative modulo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20EBDE-E9F2-8E84-1638-6980EB304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" y="2215336"/>
                <a:ext cx="7457215" cy="523220"/>
              </a:xfrm>
              <a:prstGeom prst="rect">
                <a:avLst/>
              </a:prstGeom>
              <a:blipFill>
                <a:blip r:embed="rId5"/>
                <a:stretch>
                  <a:fillRect l="-171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AE5A3-0B4B-F8A0-0F68-62282C9F77FE}"/>
                  </a:ext>
                </a:extLst>
              </p:cNvPr>
              <p:cNvSpPr/>
              <p:nvPr/>
            </p:nvSpPr>
            <p:spPr>
              <a:xfrm>
                <a:off x="198219" y="2770799"/>
                <a:ext cx="74572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Therefore 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>
                    <a:latin typeface="+mj-lt"/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is the identity element.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AE5A3-0B4B-F8A0-0F68-62282C9F7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19" y="2770799"/>
                <a:ext cx="7457215" cy="523220"/>
              </a:xfrm>
              <a:prstGeom prst="rect">
                <a:avLst/>
              </a:prstGeom>
              <a:blipFill>
                <a:blip r:embed="rId6"/>
                <a:stretch>
                  <a:fillRect l="-1717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D8BBDA-BD13-7FDF-3465-A11D2AD540B8}"/>
                  </a:ext>
                </a:extLst>
              </p:cNvPr>
              <p:cNvSpPr/>
              <p:nvPr/>
            </p:nvSpPr>
            <p:spPr>
              <a:xfrm>
                <a:off x="219485" y="3315595"/>
                <a:ext cx="74572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so, order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>
                    <a:latin typeface="+mj-lt"/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D8BBDA-BD13-7FDF-3465-A11D2AD54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5" y="3315595"/>
                <a:ext cx="7457215" cy="523220"/>
              </a:xfrm>
              <a:prstGeom prst="rect">
                <a:avLst/>
              </a:prstGeom>
              <a:blipFill>
                <a:blip r:embed="rId7"/>
                <a:stretch>
                  <a:fillRect l="-163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E331EB3-83FA-32D7-44DC-D14EFCCBB633}"/>
              </a:ext>
            </a:extLst>
          </p:cNvPr>
          <p:cNvSpPr txBox="1"/>
          <p:nvPr/>
        </p:nvSpPr>
        <p:spPr>
          <a:xfrm>
            <a:off x="219485" y="3981081"/>
            <a:ext cx="2264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Order of </a:t>
            </a:r>
            <a:r>
              <a:rPr lang="en-IN" sz="2800" b="1" u="sng" dirty="0">
                <a:solidFill>
                  <a:srgbClr val="00206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D7121-6F63-68B7-B786-0DAB2704D2D5}"/>
                  </a:ext>
                </a:extLst>
              </p:cNvPr>
              <p:cNvSpPr txBox="1"/>
              <p:nvPr/>
            </p:nvSpPr>
            <p:spPr>
              <a:xfrm>
                <a:off x="308217" y="4701815"/>
                <a:ext cx="2775226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D7121-6F63-68B7-B786-0DAB2704D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17" y="4701815"/>
                <a:ext cx="27752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EDA8AB-8A9D-06BC-91BC-9699092C48B4}"/>
                  </a:ext>
                </a:extLst>
              </p:cNvPr>
              <p:cNvSpPr txBox="1"/>
              <p:nvPr/>
            </p:nvSpPr>
            <p:spPr>
              <a:xfrm>
                <a:off x="223914" y="5643753"/>
                <a:ext cx="1434764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EDA8AB-8A9D-06BC-91BC-9699092C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4" y="5643753"/>
                <a:ext cx="1434764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DE5D17-BF46-ADAC-B939-C7F58B7C8B1E}"/>
                  </a:ext>
                </a:extLst>
              </p:cNvPr>
              <p:cNvSpPr txBox="1"/>
              <p:nvPr/>
            </p:nvSpPr>
            <p:spPr>
              <a:xfrm>
                <a:off x="3260758" y="5225052"/>
                <a:ext cx="1094575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DE5D17-BF46-ADAC-B939-C7F58B7C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58" y="5225052"/>
                <a:ext cx="1094575" cy="53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C3DE3C-81C6-EFE5-136A-F2B15E0C969F}"/>
              </a:ext>
            </a:extLst>
          </p:cNvPr>
          <p:cNvCxnSpPr>
            <a:cxnSpLocks/>
          </p:cNvCxnSpPr>
          <p:nvPr/>
        </p:nvCxnSpPr>
        <p:spPr>
          <a:xfrm>
            <a:off x="3161900" y="5260700"/>
            <a:ext cx="0" cy="1332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10E08A-A066-3E17-2665-DE4CEFBFD935}"/>
                  </a:ext>
                </a:extLst>
              </p:cNvPr>
              <p:cNvSpPr txBox="1"/>
              <p:nvPr/>
            </p:nvSpPr>
            <p:spPr>
              <a:xfrm>
                <a:off x="7941622" y="5611908"/>
                <a:ext cx="1932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10E08A-A066-3E17-2665-DE4CEFBFD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622" y="5611908"/>
                <a:ext cx="193246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715111-5230-68EC-B9D5-CC3C1F93B212}"/>
              </a:ext>
            </a:extLst>
          </p:cNvPr>
          <p:cNvCxnSpPr>
            <a:cxnSpLocks/>
          </p:cNvCxnSpPr>
          <p:nvPr/>
        </p:nvCxnSpPr>
        <p:spPr>
          <a:xfrm>
            <a:off x="7762171" y="5270325"/>
            <a:ext cx="0" cy="1332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0041EA-D0B2-7F8B-B57F-7C8FBE04E6BA}"/>
                  </a:ext>
                </a:extLst>
              </p:cNvPr>
              <p:cNvSpPr txBox="1"/>
              <p:nvPr/>
            </p:nvSpPr>
            <p:spPr>
              <a:xfrm>
                <a:off x="3149903" y="5872297"/>
                <a:ext cx="3238429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0041EA-D0B2-7F8B-B57F-7C8FBE04E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03" y="5872297"/>
                <a:ext cx="3238429" cy="5329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36980-84D1-2F59-593E-86BDAE172306}"/>
                  </a:ext>
                </a:extLst>
              </p:cNvPr>
              <p:cNvSpPr txBox="1"/>
              <p:nvPr/>
            </p:nvSpPr>
            <p:spPr>
              <a:xfrm>
                <a:off x="5998886" y="5884030"/>
                <a:ext cx="16560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36980-84D1-2F59-593E-86BDAE172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886" y="5884030"/>
                <a:ext cx="16560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CAB0EA-009F-9435-B57F-E7FD067260E1}"/>
                  </a:ext>
                </a:extLst>
              </p:cNvPr>
              <p:cNvSpPr txBox="1"/>
              <p:nvPr/>
            </p:nvSpPr>
            <p:spPr>
              <a:xfrm>
                <a:off x="1484376" y="5653219"/>
                <a:ext cx="784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CAB0EA-009F-9435-B57F-E7FD06726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76" y="5653219"/>
                <a:ext cx="78415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F2A508-AE64-9F39-AD40-D59A322CFB4E}"/>
                  </a:ext>
                </a:extLst>
              </p:cNvPr>
              <p:cNvSpPr txBox="1"/>
              <p:nvPr/>
            </p:nvSpPr>
            <p:spPr>
              <a:xfrm>
                <a:off x="4153973" y="5237840"/>
                <a:ext cx="16402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F2A508-AE64-9F39-AD40-D59A322C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973" y="5237840"/>
                <a:ext cx="164020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944EF7-DAE8-ECF3-EC57-803CC91BC3FC}"/>
                  </a:ext>
                </a:extLst>
              </p:cNvPr>
              <p:cNvSpPr txBox="1"/>
              <p:nvPr/>
            </p:nvSpPr>
            <p:spPr>
              <a:xfrm>
                <a:off x="5683452" y="5247895"/>
                <a:ext cx="4171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944EF7-DAE8-ECF3-EC57-803CC91B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452" y="5247895"/>
                <a:ext cx="41719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1E8B96-7A48-635C-9D82-06ED7AD3DA91}"/>
                  </a:ext>
                </a:extLst>
              </p:cNvPr>
              <p:cNvSpPr txBox="1"/>
              <p:nvPr/>
            </p:nvSpPr>
            <p:spPr>
              <a:xfrm>
                <a:off x="6072269" y="5250605"/>
                <a:ext cx="6457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1E8B96-7A48-635C-9D82-06ED7AD3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69" y="5250605"/>
                <a:ext cx="64579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97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6" grpId="0"/>
      <p:bldP spid="7" grpId="0"/>
      <p:bldP spid="8" grpId="0"/>
      <p:bldP spid="12" grpId="0"/>
      <p:bldP spid="13" grpId="0"/>
      <p:bldP spid="14" grpId="0"/>
      <p:bldP spid="16" grpId="0" animBg="1"/>
      <p:bldP spid="18" grpId="0"/>
      <p:bldP spid="19" grpId="0"/>
      <p:bldP spid="23" grpId="0"/>
      <p:bldP spid="10" grpId="0"/>
      <p:bldP spid="17" grpId="0"/>
      <p:bldP spid="20" grpId="0"/>
      <p:bldP spid="24" grpId="0"/>
      <p:bldP spid="26" grpId="0"/>
      <p:bldP spid="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9C746EE-F3F4-F238-F396-F91E95E08ABD}"/>
              </a:ext>
            </a:extLst>
          </p:cNvPr>
          <p:cNvSpPr txBox="1"/>
          <p:nvPr/>
        </p:nvSpPr>
        <p:spPr>
          <a:xfrm>
            <a:off x="97951" y="756921"/>
            <a:ext cx="2264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Order of </a:t>
            </a:r>
            <a:r>
              <a:rPr lang="en-IN" sz="2800" b="1" u="sng" dirty="0">
                <a:solidFill>
                  <a:srgbClr val="00206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DDE0F7-D913-D39F-B14D-99C886807C35}"/>
                  </a:ext>
                </a:extLst>
              </p:cNvPr>
              <p:cNvSpPr txBox="1"/>
              <p:nvPr/>
            </p:nvSpPr>
            <p:spPr>
              <a:xfrm>
                <a:off x="186682" y="1516999"/>
                <a:ext cx="3061447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IN" sz="28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DDE0F7-D913-D39F-B14D-99C88680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2" y="1516999"/>
                <a:ext cx="30614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2002FF-05CA-9F4F-5127-EBB5294AAD0A}"/>
                  </a:ext>
                </a:extLst>
              </p:cNvPr>
              <p:cNvSpPr txBox="1"/>
              <p:nvPr/>
            </p:nvSpPr>
            <p:spPr>
              <a:xfrm>
                <a:off x="139246" y="2272041"/>
                <a:ext cx="1049474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2002FF-05CA-9F4F-5127-EBB5294AA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46" y="2272041"/>
                <a:ext cx="1049474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C5CF67-EA5E-C9D4-F948-D45762D6DFA2}"/>
                  </a:ext>
                </a:extLst>
              </p:cNvPr>
              <p:cNvSpPr txBox="1"/>
              <p:nvPr/>
            </p:nvSpPr>
            <p:spPr>
              <a:xfrm>
                <a:off x="8589" y="2998460"/>
                <a:ext cx="1294432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C5CF67-EA5E-C9D4-F948-D45762D6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" y="2998460"/>
                <a:ext cx="1294432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EA630A-FB9C-4F83-78BB-5072801179F8}"/>
                  </a:ext>
                </a:extLst>
              </p:cNvPr>
              <p:cNvSpPr txBox="1"/>
              <p:nvPr/>
            </p:nvSpPr>
            <p:spPr>
              <a:xfrm>
                <a:off x="7776775" y="5932066"/>
                <a:ext cx="1932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EA630A-FB9C-4F83-78BB-507280117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775" y="5932066"/>
                <a:ext cx="19324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246222-7626-FA98-6F63-3655CC20866E}"/>
                  </a:ext>
                </a:extLst>
              </p:cNvPr>
              <p:cNvSpPr txBox="1"/>
              <p:nvPr/>
            </p:nvSpPr>
            <p:spPr>
              <a:xfrm>
                <a:off x="193744" y="3735060"/>
                <a:ext cx="966931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246222-7626-FA98-6F63-3655CC20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4" y="3735060"/>
                <a:ext cx="966931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04579C-C205-AA58-2ABC-99CEF12BE16D}"/>
                  </a:ext>
                </a:extLst>
              </p:cNvPr>
              <p:cNvSpPr txBox="1"/>
              <p:nvPr/>
            </p:nvSpPr>
            <p:spPr>
              <a:xfrm>
                <a:off x="190816" y="4476004"/>
                <a:ext cx="966931" cy="531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04579C-C205-AA58-2ABC-99CEF12BE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6" y="4476004"/>
                <a:ext cx="966931" cy="5318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C7C6A9-0430-EC5A-5EE8-4F82495546DC}"/>
                  </a:ext>
                </a:extLst>
              </p:cNvPr>
              <p:cNvSpPr txBox="1"/>
              <p:nvPr/>
            </p:nvSpPr>
            <p:spPr>
              <a:xfrm>
                <a:off x="178116" y="5187768"/>
                <a:ext cx="1010604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C7C6A9-0430-EC5A-5EE8-4F824955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6" y="5187768"/>
                <a:ext cx="1010604" cy="5393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C7247-3B54-73EE-E825-BBD3C067EFF4}"/>
                  </a:ext>
                </a:extLst>
              </p:cNvPr>
              <p:cNvSpPr txBox="1"/>
              <p:nvPr/>
            </p:nvSpPr>
            <p:spPr>
              <a:xfrm>
                <a:off x="152716" y="5914188"/>
                <a:ext cx="1005031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C7247-3B54-73EE-E825-BBD3C067E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6" y="5914188"/>
                <a:ext cx="1005031" cy="53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CF4EAD-A225-A531-A2C7-C042F9D00998}"/>
                  </a:ext>
                </a:extLst>
              </p:cNvPr>
              <p:cNvSpPr txBox="1"/>
              <p:nvPr/>
            </p:nvSpPr>
            <p:spPr>
              <a:xfrm>
                <a:off x="1064419" y="2297702"/>
                <a:ext cx="4086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CF4EAD-A225-A531-A2C7-C042F9D0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19" y="2297702"/>
                <a:ext cx="40862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415AC8-8FD5-8737-CCAF-37A519B143FD}"/>
                  </a:ext>
                </a:extLst>
              </p:cNvPr>
              <p:cNvSpPr txBox="1"/>
              <p:nvPr/>
            </p:nvSpPr>
            <p:spPr>
              <a:xfrm>
                <a:off x="1393079" y="2290667"/>
                <a:ext cx="7172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415AC8-8FD5-8737-CCAF-37A519B1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79" y="2290667"/>
                <a:ext cx="7172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8B09E-89A0-1033-A0F1-EA7094C333E8}"/>
                  </a:ext>
                </a:extLst>
              </p:cNvPr>
              <p:cNvSpPr txBox="1"/>
              <p:nvPr/>
            </p:nvSpPr>
            <p:spPr>
              <a:xfrm>
                <a:off x="982980" y="3006733"/>
                <a:ext cx="12544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8B09E-89A0-1033-A0F1-EA7094C33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" y="3006733"/>
                <a:ext cx="12544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723B1-53D5-C7C1-7912-6F5574076E18}"/>
                  </a:ext>
                </a:extLst>
              </p:cNvPr>
              <p:cNvSpPr txBox="1"/>
              <p:nvPr/>
            </p:nvSpPr>
            <p:spPr>
              <a:xfrm>
                <a:off x="2087451" y="3013851"/>
                <a:ext cx="8658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0723B1-53D5-C7C1-7912-6F557407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451" y="3013851"/>
                <a:ext cx="86582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E598C-5E13-38FD-F5D1-9667368E5AB4}"/>
                  </a:ext>
                </a:extLst>
              </p:cNvPr>
              <p:cNvSpPr txBox="1"/>
              <p:nvPr/>
            </p:nvSpPr>
            <p:spPr>
              <a:xfrm>
                <a:off x="2849508" y="3008495"/>
                <a:ext cx="774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E598C-5E13-38FD-F5D1-9667368E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08" y="3008495"/>
                <a:ext cx="77438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4DE07-287A-C9F5-EE85-625A281CBAA8}"/>
                  </a:ext>
                </a:extLst>
              </p:cNvPr>
              <p:cNvSpPr txBox="1"/>
              <p:nvPr/>
            </p:nvSpPr>
            <p:spPr>
              <a:xfrm>
                <a:off x="1027927" y="3747527"/>
                <a:ext cx="2003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44DE07-287A-C9F5-EE85-625A281CB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27" y="3747527"/>
                <a:ext cx="200325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51EF1-E3B1-2864-EB6F-B5C28FD34420}"/>
                  </a:ext>
                </a:extLst>
              </p:cNvPr>
              <p:cNvSpPr txBox="1"/>
              <p:nvPr/>
            </p:nvSpPr>
            <p:spPr>
              <a:xfrm>
                <a:off x="2917177" y="3749611"/>
                <a:ext cx="774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51EF1-E3B1-2864-EB6F-B5C28FD34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177" y="3749611"/>
                <a:ext cx="774382" cy="523220"/>
              </a:xfrm>
              <a:prstGeom prst="rect">
                <a:avLst/>
              </a:prstGeom>
              <a:blipFill>
                <a:blip r:embed="rId17"/>
                <a:stretch>
                  <a:fillRect r="-118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4820CC-D142-18C3-B130-ED0CED45AB34}"/>
                  </a:ext>
                </a:extLst>
              </p:cNvPr>
              <p:cNvSpPr txBox="1"/>
              <p:nvPr/>
            </p:nvSpPr>
            <p:spPr>
              <a:xfrm>
                <a:off x="3841304" y="3734777"/>
                <a:ext cx="6745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4820CC-D142-18C3-B130-ED0CED45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304" y="3734777"/>
                <a:ext cx="67454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BC8659-DF8C-2728-41CA-2FDFF701C878}"/>
                  </a:ext>
                </a:extLst>
              </p:cNvPr>
              <p:cNvSpPr txBox="1"/>
              <p:nvPr/>
            </p:nvSpPr>
            <p:spPr>
              <a:xfrm>
                <a:off x="1027927" y="4507650"/>
                <a:ext cx="27144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BC8659-DF8C-2728-41CA-2FDFF701C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27" y="4507650"/>
                <a:ext cx="271445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4CAA6B-3DFC-ECED-D057-B97DCD191817}"/>
                  </a:ext>
                </a:extLst>
              </p:cNvPr>
              <p:cNvSpPr txBox="1"/>
              <p:nvPr/>
            </p:nvSpPr>
            <p:spPr>
              <a:xfrm>
                <a:off x="3744248" y="4496735"/>
                <a:ext cx="10494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4CAA6B-3DFC-ECED-D057-B97DCD191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248" y="4496735"/>
                <a:ext cx="104947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4F73DE-E441-50A4-4725-0146ABD6D98F}"/>
                  </a:ext>
                </a:extLst>
              </p:cNvPr>
              <p:cNvSpPr txBox="1"/>
              <p:nvPr/>
            </p:nvSpPr>
            <p:spPr>
              <a:xfrm>
                <a:off x="4603560" y="4484703"/>
                <a:ext cx="793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4F73DE-E441-50A4-4725-0146ABD6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60" y="4484703"/>
                <a:ext cx="79376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A14153-921B-8782-A039-DF1B53C1572B}"/>
                  </a:ext>
                </a:extLst>
              </p:cNvPr>
              <p:cNvSpPr txBox="1"/>
              <p:nvPr/>
            </p:nvSpPr>
            <p:spPr>
              <a:xfrm>
                <a:off x="1005987" y="5216926"/>
                <a:ext cx="3537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A14153-921B-8782-A039-DF1B53C1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87" y="5216926"/>
                <a:ext cx="353728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5BFBA-787B-40D7-ADC2-260B367734A5}"/>
                  </a:ext>
                </a:extLst>
              </p:cNvPr>
              <p:cNvSpPr txBox="1"/>
              <p:nvPr/>
            </p:nvSpPr>
            <p:spPr>
              <a:xfrm>
                <a:off x="4467070" y="5217493"/>
                <a:ext cx="10942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5BFBA-787B-40D7-ADC2-260B3677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070" y="5217493"/>
                <a:ext cx="10942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D637A-759E-4098-14DF-A8138729FA2B}"/>
                  </a:ext>
                </a:extLst>
              </p:cNvPr>
              <p:cNvSpPr txBox="1"/>
              <p:nvPr/>
            </p:nvSpPr>
            <p:spPr>
              <a:xfrm>
                <a:off x="5561276" y="5227092"/>
                <a:ext cx="7172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D637A-759E-4098-14DF-A8138729F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76" y="5227092"/>
                <a:ext cx="71723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70B086-BE69-6AE4-24B3-8216C8B9A567}"/>
                  </a:ext>
                </a:extLst>
              </p:cNvPr>
              <p:cNvSpPr txBox="1"/>
              <p:nvPr/>
            </p:nvSpPr>
            <p:spPr>
              <a:xfrm>
                <a:off x="982980" y="5913620"/>
                <a:ext cx="4283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70B086-BE69-6AE4-24B3-8216C8B9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" y="5913620"/>
                <a:ext cx="428324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0975EA-AA89-C79E-6505-C62A781DFD1C}"/>
                  </a:ext>
                </a:extLst>
              </p:cNvPr>
              <p:cNvSpPr txBox="1"/>
              <p:nvPr/>
            </p:nvSpPr>
            <p:spPr>
              <a:xfrm>
                <a:off x="5242158" y="5913620"/>
                <a:ext cx="10803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𝟕𝟐𝟗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0975EA-AA89-C79E-6505-C62A781DF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58" y="5913620"/>
                <a:ext cx="108035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BC7191-B006-3967-DE4B-92F78913197E}"/>
                  </a:ext>
                </a:extLst>
              </p:cNvPr>
              <p:cNvSpPr txBox="1"/>
              <p:nvPr/>
            </p:nvSpPr>
            <p:spPr>
              <a:xfrm>
                <a:off x="6396439" y="5920034"/>
                <a:ext cx="774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BC7191-B006-3967-DE4B-92F78913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439" y="5920034"/>
                <a:ext cx="77438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4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/>
      <p:bldP spid="30" grpId="0"/>
      <p:bldP spid="35" grpId="0"/>
      <p:bldP spid="4" grpId="0"/>
      <p:bldP spid="6" grpId="0"/>
      <p:bldP spid="7" grpId="0"/>
      <p:bldP spid="8" grpId="0"/>
      <p:bldP spid="5" grpId="0"/>
      <p:bldP spid="10" grpId="0"/>
      <p:bldP spid="12" grpId="0"/>
      <p:bldP spid="14" grpId="0"/>
      <p:bldP spid="16" grpId="0"/>
      <p:bldP spid="9" grpId="0"/>
      <p:bldP spid="13" grpId="0"/>
      <p:bldP spid="17" grpId="0"/>
      <p:bldP spid="19" grpId="0"/>
      <p:bldP spid="21" grpId="0"/>
      <p:bldP spid="23" grpId="0"/>
      <p:bldP spid="26" grpId="0"/>
      <p:bldP spid="31" grpId="0"/>
      <p:bldP spid="33" grpId="0"/>
      <p:bldP spid="36" grpId="0"/>
      <p:bldP spid="38" grpId="0"/>
      <p:bldP spid="4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21771" y="1656495"/>
            <a:ext cx="68954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Similarly, we can find the order of remaining elements.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0C622-533F-E590-EE13-9E37B6ED3ED7}"/>
              </a:ext>
            </a:extLst>
          </p:cNvPr>
          <p:cNvCxnSpPr>
            <a:cxnSpLocks/>
          </p:cNvCxnSpPr>
          <p:nvPr/>
        </p:nvCxnSpPr>
        <p:spPr>
          <a:xfrm>
            <a:off x="5043971" y="709922"/>
            <a:ext cx="0" cy="59040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EED0A4-27F9-29AA-45ED-6D8514507EFB}"/>
              </a:ext>
            </a:extLst>
          </p:cNvPr>
          <p:cNvSpPr txBox="1"/>
          <p:nvPr/>
        </p:nvSpPr>
        <p:spPr>
          <a:xfrm>
            <a:off x="142094" y="768352"/>
            <a:ext cx="2264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02060"/>
                </a:solidFill>
              </a:rPr>
              <a:t>Order of </a:t>
            </a:r>
            <a:r>
              <a:rPr lang="en-IN" sz="2800" b="1" u="sng" dirty="0">
                <a:solidFill>
                  <a:srgbClr val="00206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0EA555-30EC-2C2A-B6D7-EF07A6F968C2}"/>
                  </a:ext>
                </a:extLst>
              </p:cNvPr>
              <p:cNvSpPr txBox="1"/>
              <p:nvPr/>
            </p:nvSpPr>
            <p:spPr>
              <a:xfrm>
                <a:off x="242667" y="1656495"/>
                <a:ext cx="2767234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IN" sz="28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0EA555-30EC-2C2A-B6D7-EF07A6F96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7" y="1656495"/>
                <a:ext cx="27672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8DD132-2AA7-FEC2-0123-A19CD949FDA8}"/>
                  </a:ext>
                </a:extLst>
              </p:cNvPr>
              <p:cNvSpPr txBox="1"/>
              <p:nvPr/>
            </p:nvSpPr>
            <p:spPr>
              <a:xfrm>
                <a:off x="182547" y="2290144"/>
                <a:ext cx="996547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8DD132-2AA7-FEC2-0123-A19CD949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47" y="2290144"/>
                <a:ext cx="996547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D0AEEC-0264-E220-FAF4-D14C2DA90DE0}"/>
                  </a:ext>
                </a:extLst>
              </p:cNvPr>
              <p:cNvSpPr txBox="1"/>
              <p:nvPr/>
            </p:nvSpPr>
            <p:spPr>
              <a:xfrm>
                <a:off x="220647" y="4655704"/>
                <a:ext cx="1932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D0AEEC-0264-E220-FAF4-D14C2DA90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47" y="4655704"/>
                <a:ext cx="19324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176ABE-2505-ECDB-A5E4-9BEC8FEA5E8D}"/>
                  </a:ext>
                </a:extLst>
              </p:cNvPr>
              <p:cNvSpPr txBox="1"/>
              <p:nvPr/>
            </p:nvSpPr>
            <p:spPr>
              <a:xfrm>
                <a:off x="5246725" y="2850242"/>
                <a:ext cx="158425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5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=6,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176ABE-2505-ECDB-A5E4-9BEC8FEA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725" y="2850242"/>
                <a:ext cx="1584250" cy="1384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F35ED-CFC4-BBA5-E95E-82FDA2C4144E}"/>
                  </a:ext>
                </a:extLst>
              </p:cNvPr>
              <p:cNvSpPr txBox="1"/>
              <p:nvPr/>
            </p:nvSpPr>
            <p:spPr>
              <a:xfrm>
                <a:off x="151408" y="3008605"/>
                <a:ext cx="996548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F35ED-CFC4-BBA5-E95E-82FDA2C41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" y="3008605"/>
                <a:ext cx="996548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66510-F70B-4C84-8FBD-A69613FD0B00}"/>
                  </a:ext>
                </a:extLst>
              </p:cNvPr>
              <p:cNvSpPr txBox="1"/>
              <p:nvPr/>
            </p:nvSpPr>
            <p:spPr>
              <a:xfrm>
                <a:off x="138707" y="3689294"/>
                <a:ext cx="1040383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66510-F70B-4C84-8FBD-A69613FD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7" y="3689294"/>
                <a:ext cx="1040383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CCBC2-15D9-D97D-8D0C-FB33AE6DD25A}"/>
                  </a:ext>
                </a:extLst>
              </p:cNvPr>
              <p:cNvSpPr txBox="1"/>
              <p:nvPr/>
            </p:nvSpPr>
            <p:spPr>
              <a:xfrm>
                <a:off x="1019207" y="2304759"/>
                <a:ext cx="12141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CCBC2-15D9-D97D-8D0C-FB33AE6DD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07" y="2304759"/>
                <a:ext cx="121415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06255A-C001-1610-D73C-14B53BAAE788}"/>
                  </a:ext>
                </a:extLst>
              </p:cNvPr>
              <p:cNvSpPr txBox="1"/>
              <p:nvPr/>
            </p:nvSpPr>
            <p:spPr>
              <a:xfrm>
                <a:off x="1054393" y="3020365"/>
                <a:ext cx="11197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06255A-C001-1610-D73C-14B53BAAE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93" y="3020365"/>
                <a:ext cx="111971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06954-BD64-B52C-7EDB-97E47238F99F}"/>
                  </a:ext>
                </a:extLst>
              </p:cNvPr>
              <p:cNvSpPr txBox="1"/>
              <p:nvPr/>
            </p:nvSpPr>
            <p:spPr>
              <a:xfrm>
                <a:off x="2175777" y="3020637"/>
                <a:ext cx="947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D06954-BD64-B52C-7EDB-97E47238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77" y="3020637"/>
                <a:ext cx="9474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2DC461-9133-CB01-4117-065606EF2FF6}"/>
                  </a:ext>
                </a:extLst>
              </p:cNvPr>
              <p:cNvSpPr txBox="1"/>
              <p:nvPr/>
            </p:nvSpPr>
            <p:spPr>
              <a:xfrm>
                <a:off x="3033965" y="3018304"/>
                <a:ext cx="6827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2DC461-9133-CB01-4117-065606EF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965" y="3018304"/>
                <a:ext cx="68279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3E8CF2-C57B-ED02-C6E9-5A28DFB6A8C2}"/>
                  </a:ext>
                </a:extLst>
              </p:cNvPr>
              <p:cNvSpPr txBox="1"/>
              <p:nvPr/>
            </p:nvSpPr>
            <p:spPr>
              <a:xfrm>
                <a:off x="1012798" y="3713405"/>
                <a:ext cx="19907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3E8CF2-C57B-ED02-C6E9-5A28DFB6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98" y="3713405"/>
                <a:ext cx="199076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F17455-D39E-7E2D-90B3-B9E34AE68F4E}"/>
                  </a:ext>
                </a:extLst>
              </p:cNvPr>
              <p:cNvSpPr txBox="1"/>
              <p:nvPr/>
            </p:nvSpPr>
            <p:spPr>
              <a:xfrm>
                <a:off x="2909865" y="3701373"/>
                <a:ext cx="10317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F17455-D39E-7E2D-90B3-B9E34AE6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65" y="3701373"/>
                <a:ext cx="103170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74594D-F618-E3BC-825C-3145BF1B7D11}"/>
                  </a:ext>
                </a:extLst>
              </p:cNvPr>
              <p:cNvSpPr txBox="1"/>
              <p:nvPr/>
            </p:nvSpPr>
            <p:spPr>
              <a:xfrm>
                <a:off x="3732994" y="3713405"/>
                <a:ext cx="934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74594D-F618-E3BC-825C-3145BF1B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94" y="3713405"/>
                <a:ext cx="93445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39" grpId="0" animBg="1"/>
      <p:bldP spid="40" grpId="0"/>
      <p:bldP spid="43" grpId="0"/>
      <p:bldP spid="46" grpId="0"/>
      <p:bldP spid="4" grpId="0"/>
      <p:bldP spid="6" grpId="0"/>
      <p:bldP spid="8" grpId="0"/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44067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Binary Operation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60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5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143B35-E7AF-4670-87B4-B2B1868A72C0}"/>
              </a:ext>
            </a:extLst>
          </p:cNvPr>
          <p:cNvSpPr/>
          <p:nvPr/>
        </p:nvSpPr>
        <p:spPr>
          <a:xfrm>
            <a:off x="187594" y="893589"/>
            <a:ext cx="1574057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EC1E47-72B1-4A9C-8280-A6CF8DDC7413}"/>
              </a:ext>
            </a:extLst>
          </p:cNvPr>
          <p:cNvGrpSpPr/>
          <p:nvPr/>
        </p:nvGrpSpPr>
        <p:grpSpPr>
          <a:xfrm>
            <a:off x="1794866" y="742720"/>
            <a:ext cx="4042110" cy="579856"/>
            <a:chOff x="1634359" y="854459"/>
            <a:chExt cx="2969726" cy="579856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EBBDA9-AF96-402A-A7F3-47607D5DEB16}"/>
                </a:ext>
              </a:extLst>
            </p:cNvPr>
            <p:cNvSpPr txBox="1">
              <a:spLocks/>
            </p:cNvSpPr>
            <p:nvPr/>
          </p:nvSpPr>
          <p:spPr>
            <a:xfrm>
              <a:off x="1634359" y="854459"/>
              <a:ext cx="1723008" cy="5798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just">
                <a:lnSpc>
                  <a:spcPts val="4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rgbClr val="002060"/>
                  </a:solidFill>
                </a:defRPr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400"/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/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99A20-69E0-4795-9C5E-BA4FDBE46F59}"/>
                </a:ext>
              </a:extLst>
            </p:cNvPr>
            <p:cNvSpPr/>
            <p:nvPr/>
          </p:nvSpPr>
          <p:spPr>
            <a:xfrm>
              <a:off x="3134540" y="892032"/>
              <a:ext cx="14695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dirty="0">
                  <a:solidFill>
                    <a:srgbClr val="002060"/>
                  </a:solidFill>
                </a:rPr>
                <a:t> </a:t>
              </a:r>
              <a:endParaRPr lang="en-US" sz="2800" u="sng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E392F0-6764-4EB5-81EB-30B6287B3985}"/>
              </a:ext>
            </a:extLst>
          </p:cNvPr>
          <p:cNvSpPr/>
          <p:nvPr/>
        </p:nvSpPr>
        <p:spPr>
          <a:xfrm>
            <a:off x="208852" y="1607133"/>
            <a:ext cx="1552799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11919" y="879356"/>
                <a:ext cx="5742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order of each elements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(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I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  <a:endParaRPr lang="en-US" sz="2800" u="sng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19" y="879356"/>
                <a:ext cx="5742726" cy="523220"/>
              </a:xfrm>
              <a:prstGeom prst="rect">
                <a:avLst/>
              </a:prstGeom>
              <a:blipFill>
                <a:blip r:embed="rId3"/>
                <a:stretch>
                  <a:fillRect l="-212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01285" y="1533910"/>
                <a:ext cx="103907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…,−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85" y="1533910"/>
                <a:ext cx="10390709" cy="523220"/>
              </a:xfrm>
              <a:prstGeom prst="rect">
                <a:avLst/>
              </a:prstGeom>
              <a:blipFill>
                <a:blip r:embed="rId4"/>
                <a:stretch>
                  <a:fillRect l="-117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20EBDE-E9F2-8E84-1638-6980EB304B13}"/>
                  </a:ext>
                </a:extLst>
              </p:cNvPr>
              <p:cNvSpPr/>
              <p:nvPr/>
            </p:nvSpPr>
            <p:spPr>
              <a:xfrm>
                <a:off x="187594" y="2215336"/>
                <a:ext cx="74572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Here binary operation is addition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20EBDE-E9F2-8E84-1638-6980EB304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4" y="2215336"/>
                <a:ext cx="7457215" cy="523220"/>
              </a:xfrm>
              <a:prstGeom prst="rect">
                <a:avLst/>
              </a:prstGeom>
              <a:blipFill>
                <a:blip r:embed="rId5"/>
                <a:stretch>
                  <a:fillRect l="-171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AE5A3-0B4B-F8A0-0F68-62282C9F77FE}"/>
                  </a:ext>
                </a:extLst>
              </p:cNvPr>
              <p:cNvSpPr/>
              <p:nvPr/>
            </p:nvSpPr>
            <p:spPr>
              <a:xfrm>
                <a:off x="185519" y="2770799"/>
                <a:ext cx="74572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Therefore ,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b="1" dirty="0">
                    <a:latin typeface="+mj-lt"/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is the identity element.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0AE5A3-0B4B-F8A0-0F68-62282C9F7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19" y="2770799"/>
                <a:ext cx="7457215" cy="523220"/>
              </a:xfrm>
              <a:prstGeom prst="rect">
                <a:avLst/>
              </a:prstGeom>
              <a:blipFill>
                <a:blip r:embed="rId6"/>
                <a:stretch>
                  <a:fillRect l="-1634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D8BBDA-BD13-7FDF-3465-A11D2AD540B8}"/>
                  </a:ext>
                </a:extLst>
              </p:cNvPr>
              <p:cNvSpPr/>
              <p:nvPr/>
            </p:nvSpPr>
            <p:spPr>
              <a:xfrm>
                <a:off x="219485" y="3379095"/>
                <a:ext cx="34381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so, order of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b="1" dirty="0">
                    <a:latin typeface="+mj-lt"/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is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D8BBDA-BD13-7FDF-3465-A11D2AD54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5" y="3379095"/>
                <a:ext cx="3438115" cy="523220"/>
              </a:xfrm>
              <a:prstGeom prst="rect">
                <a:avLst/>
              </a:prstGeom>
              <a:blipFill>
                <a:blip r:embed="rId7"/>
                <a:stretch>
                  <a:fillRect l="-354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075F25-3880-948D-2665-DE8158A1D549}"/>
                  </a:ext>
                </a:extLst>
              </p:cNvPr>
              <p:cNvSpPr/>
              <p:nvPr/>
            </p:nvSpPr>
            <p:spPr>
              <a:xfrm>
                <a:off x="206785" y="3994988"/>
                <a:ext cx="41620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Now, take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4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075F25-3880-948D-2665-DE8158A1D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5" y="3994988"/>
                <a:ext cx="4162015" cy="523220"/>
              </a:xfrm>
              <a:prstGeom prst="rect">
                <a:avLst/>
              </a:prstGeom>
              <a:blipFill>
                <a:blip r:embed="rId8"/>
                <a:stretch>
                  <a:fillRect l="-307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67D630-75CC-080E-2405-CDA25463B6D2}"/>
                  </a:ext>
                </a:extLst>
              </p:cNvPr>
              <p:cNvSpPr/>
              <p:nvPr/>
            </p:nvSpPr>
            <p:spPr>
              <a:xfrm>
                <a:off x="3911461" y="3981081"/>
                <a:ext cx="31243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∋</m:t>
                      </m:r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sup>
                      </m:sSup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67D630-75CC-080E-2405-CDA25463B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61" y="3981081"/>
                <a:ext cx="31243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F5E781F-73AC-58D3-6662-95468FD01304}"/>
                  </a:ext>
                </a:extLst>
              </p:cNvPr>
              <p:cNvSpPr/>
              <p:nvPr/>
            </p:nvSpPr>
            <p:spPr>
              <a:xfrm>
                <a:off x="219485" y="4670878"/>
                <a:ext cx="59527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Clearly,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any</a:t>
                </a:r>
                <a:r>
                  <a:rPr lang="en-IN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sSup>
                      <m:sSup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IN" sz="28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4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F5E781F-73AC-58D3-6662-95468FD01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5" y="4670878"/>
                <a:ext cx="5952715" cy="523220"/>
              </a:xfrm>
              <a:prstGeom prst="rect">
                <a:avLst/>
              </a:prstGeom>
              <a:blipFill>
                <a:blip r:embed="rId10"/>
                <a:stretch>
                  <a:fillRect l="-204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605846-7AA2-810A-54FD-7481203ECE6E}"/>
                  </a:ext>
                </a:extLst>
              </p:cNvPr>
              <p:cNvSpPr/>
              <p:nvPr/>
            </p:nvSpPr>
            <p:spPr>
              <a:xfrm>
                <a:off x="206785" y="5311188"/>
                <a:ext cx="81371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Therefore, order of all non zero element in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are Infinite.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6605846-7AA2-810A-54FD-7481203EC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5" y="5311188"/>
                <a:ext cx="8137115" cy="523220"/>
              </a:xfrm>
              <a:prstGeom prst="rect">
                <a:avLst/>
              </a:prstGeom>
              <a:blipFill>
                <a:blip r:embed="rId11"/>
                <a:stretch>
                  <a:fillRect l="-157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6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 animBg="1"/>
      <p:bldP spid="6" grpId="0"/>
      <p:bldP spid="7" grpId="0"/>
      <p:bldP spid="8" grpId="0"/>
      <p:bldP spid="12" grpId="0"/>
      <p:bldP spid="13" grpId="0"/>
      <p:bldP spid="20" grpId="0"/>
      <p:bldP spid="22" grpId="0"/>
      <p:bldP spid="24" grpId="0"/>
      <p:bldP spid="2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90365"/>
            <a:ext cx="10515600" cy="972110"/>
          </a:xfrm>
        </p:spPr>
        <p:txBody>
          <a:bodyPr/>
          <a:lstStyle/>
          <a:p>
            <a:r>
              <a:rPr lang="en-US" dirty="0"/>
              <a:t>Method:6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59" y="4345947"/>
            <a:ext cx="9831668" cy="1500187"/>
          </a:xfrm>
        </p:spPr>
        <p:txBody>
          <a:bodyPr/>
          <a:lstStyle/>
          <a:p>
            <a:pPr lvl="1">
              <a:lnSpc>
                <a:spcPct val="125000"/>
              </a:lnSpc>
            </a:pPr>
            <a:r>
              <a:rPr lang="en-US" sz="2800" dirty="0">
                <a:solidFill>
                  <a:srgbClr val="002060"/>
                </a:solidFill>
              </a:rPr>
              <a:t>cyclic group</a:t>
            </a:r>
          </a:p>
        </p:txBody>
      </p:sp>
    </p:spTree>
    <p:extLst>
      <p:ext uri="{BB962C8B-B14F-4D97-AF65-F5344CB8AC3E}">
        <p14:creationId xmlns:p14="http://schemas.microsoft.com/office/powerpoint/2010/main" val="3490825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Cyclic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A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G</m:t>
                        </m:r>
                        <m:r>
                          <a:rPr lang="en-IN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,  ∗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is said to be 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cyclic group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if </a:t>
                </a: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there exist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an element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𝐚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such that </a:t>
                </a:r>
                <a:r>
                  <a:rPr lang="en-IN" b="1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every element of G</a:t>
                </a: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can be written as </a:t>
                </a:r>
                <a:r>
                  <a:rPr lang="en-IN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some power of </a:t>
                </a:r>
                <a:r>
                  <a:rPr lang="en-IN" b="1" dirty="0">
                    <a:solidFill>
                      <a:srgbClr val="FF000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‘a’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  </a:t>
                </a:r>
                <a:r>
                  <a:rPr lang="en-IN" dirty="0" err="1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i.e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.,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IN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=</m:t>
                    </m:r>
                  </m:oMath>
                </a14:m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en-US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</a:rPr>
                              <m:t>𝐧</m:t>
                            </m:r>
                          </m:sup>
                        </m:sSup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;</m:t>
                        </m:r>
                        <m:r>
                          <a:rPr lang="en-US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</a:rPr>
                          <m:t>𝐚</m:t>
                        </m:r>
                        <m:r>
                          <a:rPr lang="en-US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</m:t>
                        </m:r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</a:t>
                </a:r>
                <a:r>
                  <a:rPr lang="en-IN" b="1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Where, a is called generator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.</a:t>
                </a:r>
                <a:endParaRPr lang="en-IN" b="1" dirty="0">
                  <a:solidFill>
                    <a:srgbClr val="00206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590565"/>
              </a:xfrm>
              <a:blipFill>
                <a:blip r:embed="rId2"/>
                <a:stretch>
                  <a:fillRect l="-920" r="-10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262359" y="3011819"/>
            <a:ext cx="1306286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Note: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60240" y="3673556"/>
                <a:ext cx="6138540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always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cyclic group.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40" y="3673556"/>
                <a:ext cx="6138540" cy="666849"/>
              </a:xfrm>
              <a:prstGeom prst="rect">
                <a:avLst/>
              </a:prstGeom>
              <a:blipFill>
                <a:blip r:embed="rId3"/>
                <a:stretch>
                  <a:fillRect r="-1093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E02DA-88D7-DAA0-FBB2-1B36C5BAF8A9}"/>
                  </a:ext>
                </a:extLst>
              </p:cNvPr>
              <p:cNvSpPr txBox="1"/>
              <p:nvPr/>
            </p:nvSpPr>
            <p:spPr>
              <a:xfrm>
                <a:off x="960240" y="4332805"/>
                <a:ext cx="935164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number of generators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C0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are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relatively prime to 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6E02DA-88D7-DAA0-FBB2-1B36C5BA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40" y="4332805"/>
                <a:ext cx="9351644" cy="666849"/>
              </a:xfrm>
              <a:prstGeom prst="rect">
                <a:avLst/>
              </a:prstGeom>
              <a:blipFill>
                <a:blip r:embed="rId4"/>
                <a:stretch>
                  <a:fillRect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6E65B-5260-1E21-366F-CA8B64B98581}"/>
                  </a:ext>
                </a:extLst>
              </p:cNvPr>
              <p:cNvSpPr txBox="1"/>
              <p:nvPr/>
            </p:nvSpPr>
            <p:spPr>
              <a:xfrm>
                <a:off x="945726" y="5040826"/>
                <a:ext cx="11059147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is cyclic group then it is abelian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But, converse may not be true.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6E65B-5260-1E21-366F-CA8B64B9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6" y="5040826"/>
                <a:ext cx="11059147" cy="666849"/>
              </a:xfrm>
              <a:prstGeom prst="rect">
                <a:avLst/>
              </a:prstGeom>
              <a:blipFill>
                <a:blip r:embed="rId5"/>
                <a:stretch>
                  <a:fillRect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0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build="p" advAuto="0"/>
      <p:bldP spid="12" grpId="0" build="p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F6D15-F588-4271-8823-3FBC12662D82}"/>
                  </a:ext>
                </a:extLst>
              </p:cNvPr>
              <p:cNvSpPr txBox="1"/>
              <p:nvPr/>
            </p:nvSpPr>
            <p:spPr>
              <a:xfrm>
                <a:off x="1916877" y="1505913"/>
                <a:ext cx="73828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We know that</a:t>
                </a:r>
                <a:r>
                  <a:rPr lang="en-IN" sz="28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group.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F6D15-F588-4271-8823-3FBC1266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77" y="1505913"/>
                <a:ext cx="7382885" cy="523220"/>
              </a:xfrm>
              <a:prstGeom prst="rect">
                <a:avLst/>
              </a:prstGeom>
              <a:blipFill>
                <a:blip r:embed="rId3"/>
                <a:stretch>
                  <a:fillRect l="-165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9433" y="1975968"/>
                <a:ext cx="5199885" cy="3950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Now,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80645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</a:p>
              <a:p>
                <a:pPr marL="80645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80645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33" y="1975968"/>
                <a:ext cx="5199885" cy="3950056"/>
              </a:xfrm>
              <a:prstGeom prst="rect">
                <a:avLst/>
              </a:prstGeom>
              <a:blipFill>
                <a:blip r:embed="rId4"/>
                <a:stretch>
                  <a:fillRect l="-2462" r="-2227" b="-3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28627" y="910537"/>
            <a:ext cx="1658103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16877" y="910537"/>
                <a:ext cx="5158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Prove that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cyclic group.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77" y="910537"/>
                <a:ext cx="5158463" cy="523220"/>
              </a:xfrm>
              <a:prstGeom prst="rect">
                <a:avLst/>
              </a:prstGeom>
              <a:blipFill>
                <a:blip r:embed="rId5"/>
                <a:stretch>
                  <a:fillRect l="-2361" t="-11628" r="-11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27230" y="1546035"/>
            <a:ext cx="1658103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dvAuto="0"/>
      <p:bldP spid="10" grpId="0" animBg="1"/>
      <p:bldP spid="4" grpId="0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92927" y="2324609"/>
                <a:ext cx="3815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1 is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927" y="2324609"/>
                <a:ext cx="3815163" cy="523220"/>
              </a:xfrm>
              <a:prstGeom prst="rect">
                <a:avLst/>
              </a:prstGeom>
              <a:blipFill>
                <a:blip r:embed="rId3"/>
                <a:stretch>
                  <a:fillRect l="-319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AA6DE0-67B0-7320-8409-F32249F0B761}"/>
                  </a:ext>
                </a:extLst>
              </p:cNvPr>
              <p:cNvSpPr txBox="1"/>
              <p:nvPr/>
            </p:nvSpPr>
            <p:spPr>
              <a:xfrm>
                <a:off x="31898" y="1610455"/>
                <a:ext cx="6698512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5725"/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AA6DE0-67B0-7320-8409-F32249F0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" y="1610455"/>
                <a:ext cx="6698512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2D55A5-60E9-3229-C02F-1ACC16993A8D}"/>
                  </a:ext>
                </a:extLst>
              </p:cNvPr>
              <p:cNvSpPr txBox="1"/>
              <p:nvPr/>
            </p:nvSpPr>
            <p:spPr>
              <a:xfrm>
                <a:off x="31898" y="889952"/>
                <a:ext cx="5326913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5725"/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b>
                      <m:sSubPr>
                        <m:ctrlP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2D55A5-60E9-3229-C02F-1ACC1699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" y="889952"/>
                <a:ext cx="5326913" cy="539315"/>
              </a:xfrm>
              <a:prstGeom prst="rect">
                <a:avLst/>
              </a:prstGeom>
              <a:blipFill>
                <a:blip r:embed="rId5"/>
                <a:stretch>
                  <a:fillRect t="-9091" r="-1373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1C6F08-BC2B-D1B6-9057-E6AB21CE8978}"/>
                  </a:ext>
                </a:extLst>
              </p:cNvPr>
              <p:cNvSpPr txBox="1"/>
              <p:nvPr/>
            </p:nvSpPr>
            <p:spPr>
              <a:xfrm>
                <a:off x="31898" y="2309621"/>
                <a:ext cx="463579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857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0, 1, 2, 3, 4, 5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1C6F08-BC2B-D1B6-9057-E6AB21CE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" y="2309621"/>
                <a:ext cx="46357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/>
              <p:nvPr/>
            </p:nvSpPr>
            <p:spPr>
              <a:xfrm>
                <a:off x="159484" y="3015654"/>
                <a:ext cx="2339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4" y="3015654"/>
                <a:ext cx="2339165" cy="523220"/>
              </a:xfrm>
              <a:prstGeom prst="rect">
                <a:avLst/>
              </a:prstGeom>
              <a:blipFill>
                <a:blip r:embed="rId7"/>
                <a:stretch>
                  <a:fillRect l="-520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808DE-5825-E656-EE78-F1D8D0EC5AA7}"/>
                  </a:ext>
                </a:extLst>
              </p:cNvPr>
              <p:cNvSpPr txBox="1"/>
              <p:nvPr/>
            </p:nvSpPr>
            <p:spPr>
              <a:xfrm>
                <a:off x="-10644" y="3727521"/>
                <a:ext cx="1656021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808DE-5825-E656-EE78-F1D8D0EC5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44" y="3727521"/>
                <a:ext cx="1656021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CCCC9F-F3D6-9614-CC1A-162436043F77}"/>
                  </a:ext>
                </a:extLst>
              </p:cNvPr>
              <p:cNvSpPr txBox="1"/>
              <p:nvPr/>
            </p:nvSpPr>
            <p:spPr>
              <a:xfrm>
                <a:off x="138225" y="4304907"/>
                <a:ext cx="2870791" cy="675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CCCC9F-F3D6-9614-CC1A-16243604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25" y="4304907"/>
                <a:ext cx="2870791" cy="675826"/>
              </a:xfrm>
              <a:prstGeom prst="rect">
                <a:avLst/>
              </a:prstGeom>
              <a:blipFill>
                <a:blip r:embed="rId9"/>
                <a:stretch>
                  <a:fillRect r="-1274" b="-25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764215-6E53-E097-9D2C-3A1AB5423F19}"/>
                  </a:ext>
                </a:extLst>
              </p:cNvPr>
              <p:cNvSpPr txBox="1"/>
              <p:nvPr/>
            </p:nvSpPr>
            <p:spPr>
              <a:xfrm>
                <a:off x="42521" y="5188954"/>
                <a:ext cx="435669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764215-6E53-E097-9D2C-3A1AB542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1" y="5188954"/>
                <a:ext cx="4356690" cy="532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F8A724D-B174-AB1E-297E-5D68D30A78A0}"/>
              </a:ext>
            </a:extLst>
          </p:cNvPr>
          <p:cNvSpPr txBox="1"/>
          <p:nvPr/>
        </p:nvSpPr>
        <p:spPr>
          <a:xfrm>
            <a:off x="5201990" y="4351648"/>
            <a:ext cx="666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2 produce only three elements of group.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7A7CB114-2DFA-C7CA-1B6B-6182213B5A96}"/>
              </a:ext>
            </a:extLst>
          </p:cNvPr>
          <p:cNvSpPr/>
          <p:nvPr/>
        </p:nvSpPr>
        <p:spPr>
          <a:xfrm>
            <a:off x="4578792" y="3727520"/>
            <a:ext cx="446567" cy="1843939"/>
          </a:xfrm>
          <a:prstGeom prst="rightBrace">
            <a:avLst>
              <a:gd name="adj1" fmla="val 1724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65E334-FFD5-9757-AB5A-939AD7A736B9}"/>
                  </a:ext>
                </a:extLst>
              </p:cNvPr>
              <p:cNvSpPr txBox="1"/>
              <p:nvPr/>
            </p:nvSpPr>
            <p:spPr>
              <a:xfrm>
                <a:off x="5199574" y="5069714"/>
                <a:ext cx="50371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Therefore 2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not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65E334-FFD5-9757-AB5A-939AD7A7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74" y="5069714"/>
                <a:ext cx="5037187" cy="523220"/>
              </a:xfrm>
              <a:prstGeom prst="rect">
                <a:avLst/>
              </a:prstGeom>
              <a:blipFill>
                <a:blip r:embed="rId11"/>
                <a:stretch>
                  <a:fillRect l="-254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05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 animBg="1"/>
      <p:bldP spid="16" grpId="0"/>
      <p:bldP spid="20" grpId="0"/>
      <p:bldP spid="22" grpId="0"/>
      <p:bldP spid="24" grpId="0"/>
      <p:bldP spid="25" grpId="0"/>
      <p:bldP spid="26" grpId="0" animBg="1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/>
              <p:nvPr/>
            </p:nvSpPr>
            <p:spPr>
              <a:xfrm>
                <a:off x="159484" y="846606"/>
                <a:ext cx="2339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4" y="846606"/>
                <a:ext cx="2339165" cy="523220"/>
              </a:xfrm>
              <a:prstGeom prst="rect">
                <a:avLst/>
              </a:prstGeom>
              <a:blipFill>
                <a:blip r:embed="rId3"/>
                <a:stretch>
                  <a:fillRect l="-520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808DE-5825-E656-EE78-F1D8D0EC5AA7}"/>
                  </a:ext>
                </a:extLst>
              </p:cNvPr>
              <p:cNvSpPr txBox="1"/>
              <p:nvPr/>
            </p:nvSpPr>
            <p:spPr>
              <a:xfrm>
                <a:off x="106319" y="1558473"/>
                <a:ext cx="1656021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808DE-5825-E656-EE78-F1D8D0EC5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9" y="1558473"/>
                <a:ext cx="1656021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CCCC9F-F3D6-9614-CC1A-162436043F77}"/>
                  </a:ext>
                </a:extLst>
              </p:cNvPr>
              <p:cNvSpPr txBox="1"/>
              <p:nvPr/>
            </p:nvSpPr>
            <p:spPr>
              <a:xfrm>
                <a:off x="212656" y="2135859"/>
                <a:ext cx="3487477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CCCC9F-F3D6-9614-CC1A-16243604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6" y="2135859"/>
                <a:ext cx="3487477" cy="753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764215-6E53-E097-9D2C-3A1AB5423F19}"/>
                  </a:ext>
                </a:extLst>
              </p:cNvPr>
              <p:cNvSpPr txBox="1"/>
              <p:nvPr/>
            </p:nvSpPr>
            <p:spPr>
              <a:xfrm>
                <a:off x="95686" y="5188954"/>
                <a:ext cx="4710232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764215-6E53-E097-9D2C-3A1AB542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" y="5188954"/>
                <a:ext cx="4710232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F8A724D-B174-AB1E-297E-5D68D30A78A0}"/>
              </a:ext>
            </a:extLst>
          </p:cNvPr>
          <p:cNvSpPr txBox="1"/>
          <p:nvPr/>
        </p:nvSpPr>
        <p:spPr>
          <a:xfrm>
            <a:off x="4476333" y="1514812"/>
            <a:ext cx="666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3 produce only two elements of group.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7A7CB114-2DFA-C7CA-1B6B-6182213B5A96}"/>
              </a:ext>
            </a:extLst>
          </p:cNvPr>
          <p:cNvSpPr/>
          <p:nvPr/>
        </p:nvSpPr>
        <p:spPr>
          <a:xfrm>
            <a:off x="3870251" y="1558472"/>
            <a:ext cx="350875" cy="1153547"/>
          </a:xfrm>
          <a:prstGeom prst="rightBrace">
            <a:avLst>
              <a:gd name="adj1" fmla="val 1680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65E334-FFD5-9757-AB5A-939AD7A736B9}"/>
                  </a:ext>
                </a:extLst>
              </p:cNvPr>
              <p:cNvSpPr txBox="1"/>
              <p:nvPr/>
            </p:nvSpPr>
            <p:spPr>
              <a:xfrm>
                <a:off x="4508207" y="2232878"/>
                <a:ext cx="50371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Therefore 3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not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65E334-FFD5-9757-AB5A-939AD7A73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07" y="2232878"/>
                <a:ext cx="5037187" cy="523220"/>
              </a:xfrm>
              <a:prstGeom prst="rect">
                <a:avLst/>
              </a:prstGeom>
              <a:blipFill>
                <a:blip r:embed="rId7"/>
                <a:stretch>
                  <a:fillRect l="-254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5207B-85FC-ADBE-C31A-55CFB320FF5D}"/>
                  </a:ext>
                </a:extLst>
              </p:cNvPr>
              <p:cNvSpPr txBox="1"/>
              <p:nvPr/>
            </p:nvSpPr>
            <p:spPr>
              <a:xfrm>
                <a:off x="170113" y="3024547"/>
                <a:ext cx="2339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5207B-85FC-ADBE-C31A-55CFB320F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3" y="3024547"/>
                <a:ext cx="2339165" cy="523220"/>
              </a:xfrm>
              <a:prstGeom prst="rect">
                <a:avLst/>
              </a:prstGeom>
              <a:blipFill>
                <a:blip r:embed="rId8"/>
                <a:stretch>
                  <a:fillRect l="-54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BB8B25-EB1D-3D13-AEE0-6F1D4EE372AB}"/>
                  </a:ext>
                </a:extLst>
              </p:cNvPr>
              <p:cNvSpPr txBox="1"/>
              <p:nvPr/>
            </p:nvSpPr>
            <p:spPr>
              <a:xfrm>
                <a:off x="116948" y="3736414"/>
                <a:ext cx="1656021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BB8B25-EB1D-3D13-AEE0-6F1D4EE37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" y="3736414"/>
                <a:ext cx="1656021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D0E3F-4270-B149-DA83-F1212CB87F41}"/>
                  </a:ext>
                </a:extLst>
              </p:cNvPr>
              <p:cNvSpPr txBox="1"/>
              <p:nvPr/>
            </p:nvSpPr>
            <p:spPr>
              <a:xfrm>
                <a:off x="212653" y="4313800"/>
                <a:ext cx="2806994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D0E3F-4270-B149-DA83-F1212CB87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53" y="4313800"/>
                <a:ext cx="2806994" cy="7532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90894D16-F8D3-AF8A-8761-6A813716CB8C}"/>
              </a:ext>
            </a:extLst>
          </p:cNvPr>
          <p:cNvSpPr/>
          <p:nvPr/>
        </p:nvSpPr>
        <p:spPr>
          <a:xfrm>
            <a:off x="5107172" y="3807651"/>
            <a:ext cx="350875" cy="1839615"/>
          </a:xfrm>
          <a:prstGeom prst="rightBrace">
            <a:avLst>
              <a:gd name="adj1" fmla="val 1680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21207-D6AD-0995-C082-95BB992ED3BD}"/>
              </a:ext>
            </a:extLst>
          </p:cNvPr>
          <p:cNvSpPr txBox="1"/>
          <p:nvPr/>
        </p:nvSpPr>
        <p:spPr>
          <a:xfrm>
            <a:off x="5530810" y="4405980"/>
            <a:ext cx="666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4 produce only three elements of group.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54FF3-27F9-D5E3-61A1-63E9CE6A1931}"/>
                  </a:ext>
                </a:extLst>
              </p:cNvPr>
              <p:cNvSpPr txBox="1"/>
              <p:nvPr/>
            </p:nvSpPr>
            <p:spPr>
              <a:xfrm>
                <a:off x="5524584" y="5124046"/>
                <a:ext cx="50371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Therefore 4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not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54FF3-27F9-D5E3-61A1-63E9CE6A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84" y="5124046"/>
                <a:ext cx="5037187" cy="523220"/>
              </a:xfrm>
              <a:prstGeom prst="rect">
                <a:avLst/>
              </a:prstGeom>
              <a:blipFill>
                <a:blip r:embed="rId11"/>
                <a:stretch>
                  <a:fillRect l="-241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5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  <p:bldP spid="24" grpId="0"/>
      <p:bldP spid="25" grpId="0"/>
      <p:bldP spid="26" grpId="0" animBg="1"/>
      <p:bldP spid="27" grpId="0"/>
      <p:bldP spid="3" grpId="0"/>
      <p:bldP spid="4" grpId="0"/>
      <p:bldP spid="5" grpId="0"/>
      <p:bldP spid="6" grpId="0" animBg="1"/>
      <p:bldP spid="8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/>
              <p:nvPr/>
            </p:nvSpPr>
            <p:spPr>
              <a:xfrm>
                <a:off x="159484" y="846606"/>
                <a:ext cx="2339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Take,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D3AE2-2297-2E4D-524D-116FC719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4" y="846606"/>
                <a:ext cx="2339165" cy="523220"/>
              </a:xfrm>
              <a:prstGeom prst="rect">
                <a:avLst/>
              </a:prstGeom>
              <a:blipFill>
                <a:blip r:embed="rId3"/>
                <a:stretch>
                  <a:fillRect l="-520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E4EFCD-40C6-54A9-A59E-EC1E9DF2E38F}"/>
                  </a:ext>
                </a:extLst>
              </p:cNvPr>
              <p:cNvSpPr txBox="1"/>
              <p:nvPr/>
            </p:nvSpPr>
            <p:spPr>
              <a:xfrm>
                <a:off x="50800" y="1407926"/>
                <a:ext cx="1749425" cy="66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E4EFCD-40C6-54A9-A59E-EC1E9DF2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1407926"/>
                <a:ext cx="1749425" cy="669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4796A8-09E0-DBF6-DCD2-DCB414E08D21}"/>
                  </a:ext>
                </a:extLst>
              </p:cNvPr>
              <p:cNvSpPr txBox="1"/>
              <p:nvPr/>
            </p:nvSpPr>
            <p:spPr>
              <a:xfrm>
                <a:off x="38100" y="2118583"/>
                <a:ext cx="4016375" cy="675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780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4796A8-09E0-DBF6-DCD2-DCB414E0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118583"/>
                <a:ext cx="4016375" cy="675826"/>
              </a:xfrm>
              <a:prstGeom prst="rect">
                <a:avLst/>
              </a:prstGeom>
              <a:blipFill>
                <a:blip r:embed="rId5"/>
                <a:stretch>
                  <a:fillRect b="-26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CB3BA-46E6-2450-CBA6-EFA7A7E51552}"/>
                  </a:ext>
                </a:extLst>
              </p:cNvPr>
              <p:cNvSpPr txBox="1"/>
              <p:nvPr/>
            </p:nvSpPr>
            <p:spPr>
              <a:xfrm>
                <a:off x="73025" y="3010200"/>
                <a:ext cx="4710232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CB3BA-46E6-2450-CBA6-EFA7A7E51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" y="3010200"/>
                <a:ext cx="4710232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FB472-5E2A-C963-7177-113B5DFB8E92}"/>
                  </a:ext>
                </a:extLst>
              </p:cNvPr>
              <p:cNvSpPr txBox="1"/>
              <p:nvPr/>
            </p:nvSpPr>
            <p:spPr>
              <a:xfrm>
                <a:off x="73024" y="3708266"/>
                <a:ext cx="5451559" cy="531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FB472-5E2A-C963-7177-113B5DFB8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" y="3708266"/>
                <a:ext cx="5451559" cy="5318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0C5892-85DD-69A0-8C55-14E65D97A3D4}"/>
                  </a:ext>
                </a:extLst>
              </p:cNvPr>
              <p:cNvSpPr txBox="1"/>
              <p:nvPr/>
            </p:nvSpPr>
            <p:spPr>
              <a:xfrm>
                <a:off x="12700" y="4418485"/>
                <a:ext cx="6350000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0C5892-85DD-69A0-8C55-14E65D97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4418485"/>
                <a:ext cx="6350000" cy="5393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C567EE-6137-6773-EF6F-52F92B4824E5}"/>
                  </a:ext>
                </a:extLst>
              </p:cNvPr>
              <p:cNvSpPr txBox="1"/>
              <p:nvPr/>
            </p:nvSpPr>
            <p:spPr>
              <a:xfrm>
                <a:off x="25400" y="5167242"/>
                <a:ext cx="715010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C567EE-6137-6773-EF6F-52F92B48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5167242"/>
                <a:ext cx="7150100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884280-3763-D585-F28E-EEFC316C0F4F}"/>
                  </a:ext>
                </a:extLst>
              </p:cNvPr>
              <p:cNvSpPr txBox="1"/>
              <p:nvPr/>
            </p:nvSpPr>
            <p:spPr>
              <a:xfrm>
                <a:off x="7253527" y="5940782"/>
                <a:ext cx="3815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5 is generator of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884280-3763-D585-F28E-EEFC316C0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27" y="5940782"/>
                <a:ext cx="3815163" cy="523220"/>
              </a:xfrm>
              <a:prstGeom prst="rect">
                <a:avLst/>
              </a:prstGeom>
              <a:blipFill>
                <a:blip r:embed="rId10"/>
                <a:stretch>
                  <a:fillRect l="-3355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EB1E62-2271-A113-5D41-BF4A44B0744A}"/>
                  </a:ext>
                </a:extLst>
              </p:cNvPr>
              <p:cNvSpPr txBox="1"/>
              <p:nvPr/>
            </p:nvSpPr>
            <p:spPr>
              <a:xfrm>
                <a:off x="2292498" y="5925794"/>
                <a:ext cx="463579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857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0, 1, 2, 3, 4, 5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EB1E62-2271-A113-5D41-BF4A44B07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498" y="5925794"/>
                <a:ext cx="463579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13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1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884280-3763-D585-F28E-EEFC316C0F4F}"/>
                  </a:ext>
                </a:extLst>
              </p:cNvPr>
              <p:cNvSpPr txBox="1"/>
              <p:nvPr/>
            </p:nvSpPr>
            <p:spPr>
              <a:xfrm>
                <a:off x="192327" y="886182"/>
                <a:ext cx="57639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</a:t>
                </a:r>
                <a:r>
                  <a:rPr lang="en-IN" sz="2800" i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two generators.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884280-3763-D585-F28E-EEFC316C0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7" y="886182"/>
                <a:ext cx="5763973" cy="523220"/>
              </a:xfrm>
              <a:prstGeom prst="rect">
                <a:avLst/>
              </a:prstGeom>
              <a:blipFill>
                <a:blip r:embed="rId3"/>
                <a:stretch>
                  <a:fillRect l="-222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D2D89E-D95D-8D1C-4C1D-03CE50CC8258}"/>
                  </a:ext>
                </a:extLst>
              </p:cNvPr>
              <p:cNvSpPr txBox="1"/>
              <p:nvPr/>
            </p:nvSpPr>
            <p:spPr>
              <a:xfrm>
                <a:off x="217727" y="1609485"/>
                <a:ext cx="20936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IN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D2D89E-D95D-8D1C-4C1D-03CE50CC8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27" y="1609485"/>
                <a:ext cx="2093673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07F425-EBBE-43D7-9FBA-94FD9558D8D6}"/>
                  </a:ext>
                </a:extLst>
              </p:cNvPr>
              <p:cNvSpPr txBox="1"/>
              <p:nvPr/>
            </p:nvSpPr>
            <p:spPr>
              <a:xfrm>
                <a:off x="1792975" y="840321"/>
                <a:ext cx="10161246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all the generators of cyclic groups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6,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07F425-EBBE-43D7-9FBA-94FD9558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75" y="840321"/>
                <a:ext cx="10161246" cy="542136"/>
              </a:xfrm>
              <a:prstGeom prst="rect">
                <a:avLst/>
              </a:prstGeom>
              <a:blipFill>
                <a:blip r:embed="rId3"/>
                <a:stretch>
                  <a:fillRect l="-1200" t="-12360"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A5B027-4213-4B91-A0B3-F8AA9E4FA930}"/>
                  </a:ext>
                </a:extLst>
              </p:cNvPr>
              <p:cNvSpPr txBox="1"/>
              <p:nvPr/>
            </p:nvSpPr>
            <p:spPr>
              <a:xfrm>
                <a:off x="1793735" y="1277328"/>
                <a:ext cx="9321939" cy="828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(a) </a:t>
                </a:r>
                <a:r>
                  <a:rPr lang="en-US" sz="2800" dirty="0">
                    <a:solidFill>
                      <a:srgbClr val="002060"/>
                    </a:solidFill>
                  </a:rPr>
                  <a:t>We know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={0,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4}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A5B027-4213-4B91-A0B3-F8AA9E4FA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35" y="1277328"/>
                <a:ext cx="9321939" cy="828432"/>
              </a:xfrm>
              <a:prstGeom prst="rect">
                <a:avLst/>
              </a:prstGeom>
              <a:blipFill>
                <a:blip r:embed="rId4"/>
                <a:stretch>
                  <a:fillRect l="-1308" b="-20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EA6A97-AF5C-4792-467A-D728FDD94250}"/>
              </a:ext>
            </a:extLst>
          </p:cNvPr>
          <p:cNvSpPr/>
          <p:nvPr/>
        </p:nvSpPr>
        <p:spPr>
          <a:xfrm>
            <a:off x="201277" y="1608818"/>
            <a:ext cx="1595535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960BD6-78F9-BD08-4930-1F00044091D8}"/>
                  </a:ext>
                </a:extLst>
              </p:cNvPr>
              <p:cNvSpPr txBox="1"/>
              <p:nvPr/>
            </p:nvSpPr>
            <p:spPr>
              <a:xfrm>
                <a:off x="2302998" y="2243618"/>
                <a:ext cx="9863602" cy="131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Here, 5 is a prime number.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So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all the numbers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are relatively prime to 5 Except 0</a:t>
                </a:r>
                <a:r>
                  <a:rPr lang="en-US" sz="2800" dirty="0">
                    <a:solidFill>
                      <a:srgbClr val="002060"/>
                    </a:solidFill>
                  </a:rPr>
                  <a:t>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960BD6-78F9-BD08-4930-1F000440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98" y="2243618"/>
                <a:ext cx="9863602" cy="1313180"/>
              </a:xfrm>
              <a:prstGeom prst="rect">
                <a:avLst/>
              </a:prstGeom>
              <a:blipFill>
                <a:blip r:embed="rId5"/>
                <a:stretch>
                  <a:fillRect l="-1298" b="-1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15CE40-8747-CF67-64F8-7DA1E0E21F4C}"/>
                  </a:ext>
                </a:extLst>
              </p:cNvPr>
              <p:cNvSpPr txBox="1"/>
              <p:nvPr/>
            </p:nvSpPr>
            <p:spPr>
              <a:xfrm>
                <a:off x="2315698" y="3609016"/>
                <a:ext cx="913596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Therefore,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generators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1, 2, 3, 4</a:t>
                </a:r>
                <a:r>
                  <a:rPr lang="en-US" sz="2800" dirty="0">
                    <a:solidFill>
                      <a:srgbClr val="C00000"/>
                    </a:solidFill>
                  </a:rPr>
                  <a:t>. </a:t>
                </a:r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15CE40-8747-CF67-64F8-7DA1E0E21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98" y="3609016"/>
                <a:ext cx="9135965" cy="666849"/>
              </a:xfrm>
              <a:prstGeom prst="rect">
                <a:avLst/>
              </a:prstGeom>
              <a:blipFill>
                <a:blip r:embed="rId6"/>
                <a:stretch>
                  <a:fillRect l="-1401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CE9723-E578-4204-928D-E54D501A3CED}"/>
              </a:ext>
            </a:extLst>
          </p:cNvPr>
          <p:cNvSpPr/>
          <p:nvPr/>
        </p:nvSpPr>
        <p:spPr>
          <a:xfrm>
            <a:off x="186763" y="897929"/>
            <a:ext cx="1595535" cy="483098"/>
          </a:xfrm>
          <a:prstGeom prst="round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  <p:bldP spid="14" grpId="0" animBg="1"/>
      <p:bldP spid="16" grpId="0"/>
      <p:bldP spid="20" grpId="0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GB" dirty="0"/>
                  <a:t> Example 2 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F6AA19-9E57-4D1C-9D45-EDCBA54A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AEAA3D-5B86-F294-4F40-0ADF2B0262B8}"/>
                  </a:ext>
                </a:extLst>
              </p:cNvPr>
              <p:cNvSpPr txBox="1"/>
              <p:nvPr/>
            </p:nvSpPr>
            <p:spPr>
              <a:xfrm>
                <a:off x="143998" y="824028"/>
                <a:ext cx="7702689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(b) </a:t>
                </a:r>
                <a:r>
                  <a:rPr lang="en-US" sz="2800" dirty="0">
                    <a:solidFill>
                      <a:srgbClr val="002060"/>
                    </a:solidFill>
                  </a:rPr>
                  <a:t>We know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={0,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5}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AEAA3D-5B86-F294-4F40-0ADF2B02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98" y="824028"/>
                <a:ext cx="7702689" cy="666849"/>
              </a:xfrm>
              <a:prstGeom prst="rect">
                <a:avLst/>
              </a:prstGeom>
              <a:blipFill>
                <a:blip r:embed="rId3"/>
                <a:stretch>
                  <a:fillRect l="-1663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19A3BFC-CFF0-1086-DFC3-EC00603DB987}"/>
              </a:ext>
            </a:extLst>
          </p:cNvPr>
          <p:cNvSpPr txBox="1"/>
          <p:nvPr/>
        </p:nvSpPr>
        <p:spPr>
          <a:xfrm>
            <a:off x="677398" y="1544592"/>
            <a:ext cx="10067083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Here, 6 is not a prime.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But</a:t>
            </a:r>
            <a:r>
              <a:rPr lang="en-US" sz="2800" dirty="0">
                <a:solidFill>
                  <a:srgbClr val="FF0000"/>
                </a:solidFill>
              </a:rPr>
              <a:t> 1</a:t>
            </a:r>
            <a:r>
              <a:rPr lang="en-US" sz="2800" dirty="0">
                <a:solidFill>
                  <a:srgbClr val="002060"/>
                </a:solidFill>
              </a:rPr>
              <a:t> and </a:t>
            </a:r>
            <a:r>
              <a:rPr lang="en-US" sz="2800" dirty="0">
                <a:solidFill>
                  <a:srgbClr val="FF0000"/>
                </a:solidFill>
              </a:rPr>
              <a:t>5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are relatively prime to 6.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1C9C29-DB9C-9A98-38C2-BC4F6900FC07}"/>
                  </a:ext>
                </a:extLst>
              </p:cNvPr>
              <p:cNvSpPr txBox="1"/>
              <p:nvPr/>
            </p:nvSpPr>
            <p:spPr>
              <a:xfrm>
                <a:off x="677398" y="2911487"/>
                <a:ext cx="859388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Therefore, 1 and 5 are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generators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1C9C29-DB9C-9A98-38C2-BC4F6900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8" y="2911487"/>
                <a:ext cx="8593883" cy="666849"/>
              </a:xfrm>
              <a:prstGeom prst="rect">
                <a:avLst/>
              </a:prstGeom>
              <a:blipFill>
                <a:blip r:embed="rId4"/>
                <a:stretch>
                  <a:fillRect l="-141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4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14683</TotalTime>
  <Words>7698</Words>
  <Application>Microsoft Office PowerPoint</Application>
  <PresentationFormat>Widescreen</PresentationFormat>
  <Paragraphs>1428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Roboto Condensed</vt:lpstr>
      <vt:lpstr>Wingdings</vt:lpstr>
      <vt:lpstr>Arial</vt:lpstr>
      <vt:lpstr>Roboto Condensed Light</vt:lpstr>
      <vt:lpstr>Cambria Math</vt:lpstr>
      <vt:lpstr>Wingdings 3</vt:lpstr>
      <vt:lpstr>Cambria</vt:lpstr>
      <vt:lpstr>Calibri</vt:lpstr>
      <vt:lpstr>Office Theme</vt:lpstr>
      <vt:lpstr>Unit – 5.2 Group Theory</vt:lpstr>
      <vt:lpstr>PowerPoint Presentation</vt:lpstr>
      <vt:lpstr>PowerPoint Presentation</vt:lpstr>
      <vt:lpstr>Important Sets</vt:lpstr>
      <vt:lpstr>Important Sets</vt:lpstr>
      <vt:lpstr>Important Sets</vt:lpstr>
      <vt:lpstr>Important Sets</vt:lpstr>
      <vt:lpstr>Important Sets</vt:lpstr>
      <vt:lpstr>Method:1</vt:lpstr>
      <vt:lpstr>Binary Operation</vt:lpstr>
      <vt:lpstr>Examples of Binary Operation</vt:lpstr>
      <vt:lpstr>Examples of Binary Operation</vt:lpstr>
      <vt:lpstr>Method 1 ⇛ Example 1</vt:lpstr>
      <vt:lpstr>Method 1 ⇛ Example 1</vt:lpstr>
      <vt:lpstr>Algebraic Structures</vt:lpstr>
      <vt:lpstr>Closure Property</vt:lpstr>
      <vt:lpstr>Associative Property</vt:lpstr>
      <vt:lpstr>Method 1 ⇛ Example 2</vt:lpstr>
      <vt:lpstr>Method 1 ⇛ Example 3 (Continue)</vt:lpstr>
      <vt:lpstr>Identity (neutral or unity) Element </vt:lpstr>
      <vt:lpstr>Method 1 ⇛ Example 3</vt:lpstr>
      <vt:lpstr>Method 1 ⇛ Example 4</vt:lpstr>
      <vt:lpstr>Invertible Element (Unit Element) </vt:lpstr>
      <vt:lpstr>Method 1 ⇛ Example 5</vt:lpstr>
      <vt:lpstr>Commutative Property</vt:lpstr>
      <vt:lpstr>Method 1 ⇛ Example 6</vt:lpstr>
      <vt:lpstr>Composition Table (Cayley Table)</vt:lpstr>
      <vt:lpstr>Method 1 ⇛ Example 8</vt:lpstr>
      <vt:lpstr>Method 1 ⇛ Example 8 (Continue)</vt:lpstr>
      <vt:lpstr>Additive Modulo n</vt:lpstr>
      <vt:lpstr>Multiplicative Modulo n</vt:lpstr>
      <vt:lpstr>Method:2</vt:lpstr>
      <vt:lpstr>Group</vt:lpstr>
      <vt:lpstr>Examples of Group</vt:lpstr>
      <vt:lpstr>Method 2 ⇛ Example 1</vt:lpstr>
      <vt:lpstr>Method 2 ⇛ Example 1(continue)</vt:lpstr>
      <vt:lpstr>Method 2 ⇛ Example 1(continue)</vt:lpstr>
      <vt:lpstr>Method 2 ⇛ Example 2</vt:lpstr>
      <vt:lpstr>Method 2 ⇛ Example 2 (Continue)</vt:lpstr>
      <vt:lpstr>Method 2 ⇛ Example 2 (Continue)</vt:lpstr>
      <vt:lpstr>Method 2 ⇛ Example 2 (Continue)</vt:lpstr>
      <vt:lpstr>Method 2 ⇛ Example 3                                    (note : Z_n^∗ = Z_n-{0} )</vt:lpstr>
      <vt:lpstr>Method 2 ⇛ Example 3 (Continue)       (note : Z_n^∗ = Z_n-{0} )</vt:lpstr>
      <vt:lpstr>Method 2 ⇛ Example 3 (Continue)       (note : Z_n^∗ = Z_n-{0} )</vt:lpstr>
      <vt:lpstr>Method 2 ⇛ Example 4                         </vt:lpstr>
      <vt:lpstr>Method 2 ⇛ Example 4 (Continue)                         </vt:lpstr>
      <vt:lpstr>Method 2 ⇛ Example 4 (Continue)                        </vt:lpstr>
      <vt:lpstr>Semigroup</vt:lpstr>
      <vt:lpstr>Method 2 ⇛ Example 5</vt:lpstr>
      <vt:lpstr>Method 2 ⇛ Example 5 (Continue)</vt:lpstr>
      <vt:lpstr>Method 2 ⇛ Example 5 (Continue)</vt:lpstr>
      <vt:lpstr>Monoid</vt:lpstr>
      <vt:lpstr>All Definitions Together </vt:lpstr>
      <vt:lpstr>Think !</vt:lpstr>
      <vt:lpstr>Method:3</vt:lpstr>
      <vt:lpstr>Subgroup </vt:lpstr>
      <vt:lpstr>Subgroup (Important Notes)</vt:lpstr>
      <vt:lpstr>Method 3 ⇛ Example 1</vt:lpstr>
      <vt:lpstr>Method 3 ⇛ Example 1 (Continue)</vt:lpstr>
      <vt:lpstr>Method 3 ⇛ Example 1 (Continue)</vt:lpstr>
      <vt:lpstr>Method 3 ⇛ Example 1 (Continue)</vt:lpstr>
      <vt:lpstr>Method 3 ⇛ Example 1 (Continue)</vt:lpstr>
      <vt:lpstr>Method 3 ⇛ Example 1 (Continue)</vt:lpstr>
      <vt:lpstr>Method 3 ⇛ Example 1 (Continue)</vt:lpstr>
      <vt:lpstr>Method 3 ⇛ Example 1 (Continue)</vt:lpstr>
      <vt:lpstr>Method 3 ⇛ Example 2</vt:lpstr>
      <vt:lpstr>Method 3 ⇛ Example 2</vt:lpstr>
      <vt:lpstr>Method 3 ⇛ Example 2 (Continue)</vt:lpstr>
      <vt:lpstr>Method:4</vt:lpstr>
      <vt:lpstr>Abelian Group (Commutative Group)</vt:lpstr>
      <vt:lpstr>Method 4 ⇛ Example 1</vt:lpstr>
      <vt:lpstr>Method 4 ⇛ Example 1 (continue)</vt:lpstr>
      <vt:lpstr>Method 4 ⇛ Example 1 (continue)</vt:lpstr>
      <vt:lpstr>Method 4 ⇛ Example 2</vt:lpstr>
      <vt:lpstr>Method 4 ⇛ Example 2 (Continue)</vt:lpstr>
      <vt:lpstr>Method 4 ⇛ Example 2 (continue)</vt:lpstr>
      <vt:lpstr>Method 4 ⇛ Example 2 (continue)</vt:lpstr>
      <vt:lpstr>Method:5</vt:lpstr>
      <vt:lpstr>Order of a Group</vt:lpstr>
      <vt:lpstr>Order of an elements</vt:lpstr>
      <vt:lpstr>Method 5 ⇛ Example 1</vt:lpstr>
      <vt:lpstr>Method 5 ⇛ Example 1 (Continue)</vt:lpstr>
      <vt:lpstr>Method 5 ⇛ Example 1 (Continue)</vt:lpstr>
      <vt:lpstr>Method 5 ⇛ Example 1 (Continue)</vt:lpstr>
      <vt:lpstr>Method 5 ⇛ Example 1 (Continue)</vt:lpstr>
      <vt:lpstr>Method 5 ⇛ Example 1 (Continue)</vt:lpstr>
      <vt:lpstr>Method 5 ⇛ Example 2</vt:lpstr>
      <vt:lpstr>Method 5 ⇛ Example 2 (Continue)</vt:lpstr>
      <vt:lpstr>Method 5 ⇛ Example 2 (Continue)</vt:lpstr>
      <vt:lpstr>Method 5 ⇛ Example 3</vt:lpstr>
      <vt:lpstr>Method:6</vt:lpstr>
      <vt:lpstr>Cyclic group</vt:lpstr>
      <vt:lpstr>Method 6 ⇛ Example 1</vt:lpstr>
      <vt:lpstr>Method 6 ⇛ Example 1 (Continue)</vt:lpstr>
      <vt:lpstr>Method 6 ⇛ Example 1 (Continue)</vt:lpstr>
      <vt:lpstr>Method 6 ⇛ Example 1 (Continue)</vt:lpstr>
      <vt:lpstr>Method 6 ⇛ Example 1 (Continue)</vt:lpstr>
      <vt:lpstr>Method 6 ⇛ Example 2</vt:lpstr>
      <vt:lpstr>Method 6 ⇛ Example 2 (Continue)</vt:lpstr>
      <vt:lpstr>Method 6 ⇛ Example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vasujain39@gmail.com</cp:lastModifiedBy>
  <cp:revision>820</cp:revision>
  <dcterms:created xsi:type="dcterms:W3CDTF">2020-05-01T05:09:15Z</dcterms:created>
  <dcterms:modified xsi:type="dcterms:W3CDTF">2024-09-11T04:15:15Z</dcterms:modified>
</cp:coreProperties>
</file>